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048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57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08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676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11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99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680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626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3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306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4/5/2025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3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80B98925-0550-1AFB-C1DC-02792400F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 descr="Espada y escudo metálico">
            <a:extLst>
              <a:ext uri="{FF2B5EF4-FFF2-40B4-BE49-F238E27FC236}">
                <a16:creationId xmlns:a16="http://schemas.microsoft.com/office/drawing/2014/main" id="{8B17E4C7-C217-BF03-FD1E-EDB37961B3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442" b="197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7" name="Rectangle 10">
            <a:extLst>
              <a:ext uri="{FF2B5EF4-FFF2-40B4-BE49-F238E27FC236}">
                <a16:creationId xmlns:a16="http://schemas.microsoft.com/office/drawing/2014/main" id="{0DBFCB27-760B-5FF3-72F5-581461CE1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999" cy="1280160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6CFECC5-A6D4-3CC2-FDF5-C5CE964DC8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39" y="175146"/>
            <a:ext cx="8196432" cy="960120"/>
          </a:xfrm>
        </p:spPr>
        <p:txBody>
          <a:bodyPr anchor="ctr">
            <a:normAutofit/>
          </a:bodyPr>
          <a:lstStyle/>
          <a:p>
            <a:r>
              <a:rPr lang="es-CL" sz="4400" dirty="0"/>
              <a:t>SERIE LOS ATRIBUTOS DE DIOS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DF590FF-D334-1C37-BA49-2E65F7C7D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7152" y="175146"/>
            <a:ext cx="3402123" cy="960120"/>
          </a:xfrm>
        </p:spPr>
        <p:txBody>
          <a:bodyPr anchor="ctr">
            <a:normAutofit/>
          </a:bodyPr>
          <a:lstStyle/>
          <a:p>
            <a:pPr algn="r"/>
            <a:r>
              <a:rPr lang="es-CL" sz="1900"/>
              <a:t>LECCION I: </a:t>
            </a:r>
          </a:p>
        </p:txBody>
      </p:sp>
      <p:sp>
        <p:nvSpPr>
          <p:cNvPr id="18" name="Frame 12">
            <a:extLst>
              <a:ext uri="{FF2B5EF4-FFF2-40B4-BE49-F238E27FC236}">
                <a16:creationId xmlns:a16="http://schemas.microsoft.com/office/drawing/2014/main" id="{025200BE-CBC1-1648-C41C-CB71967CA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435" y="1455305"/>
            <a:ext cx="11855841" cy="5160648"/>
          </a:xfrm>
          <a:prstGeom prst="frame">
            <a:avLst>
              <a:gd name="adj1" fmla="val 8000"/>
            </a:avLst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D5B062B-48EE-ABD6-5743-D109F94EA427}"/>
              </a:ext>
            </a:extLst>
          </p:cNvPr>
          <p:cNvSpPr txBox="1">
            <a:spLocks/>
          </p:cNvSpPr>
          <p:nvPr/>
        </p:nvSpPr>
        <p:spPr>
          <a:xfrm>
            <a:off x="1834514" y="3555569"/>
            <a:ext cx="8196432" cy="96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L" sz="4400" dirty="0"/>
              <a:t>Romanos 1:20</a:t>
            </a:r>
          </a:p>
        </p:txBody>
      </p:sp>
    </p:spTree>
    <p:extLst>
      <p:ext uri="{BB962C8B-B14F-4D97-AF65-F5344CB8AC3E}">
        <p14:creationId xmlns:p14="http://schemas.microsoft.com/office/powerpoint/2010/main" val="3878811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44B5B4-20C3-3F07-CC62-4FCEF9148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Genesis 1:26-27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37D0F9-75A3-5B6E-44D5-79B504E57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¿Qué quiere decir el texto?</a:t>
            </a:r>
          </a:p>
          <a:p>
            <a:r>
              <a:rPr lang="es-CL" dirty="0"/>
              <a:t>¿Qué quiere decir la palabra imagen?</a:t>
            </a:r>
          </a:p>
          <a:p>
            <a:r>
              <a:rPr lang="es-CL" dirty="0"/>
              <a:t>¿Qué tienen que ver los atributos de los seres humanos y los atributos de Dios?</a:t>
            </a:r>
          </a:p>
        </p:txBody>
      </p:sp>
    </p:spTree>
    <p:extLst>
      <p:ext uri="{BB962C8B-B14F-4D97-AF65-F5344CB8AC3E}">
        <p14:creationId xmlns:p14="http://schemas.microsoft.com/office/powerpoint/2010/main" val="1711769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2513BB-3FCA-D69D-AED6-11A84FA90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Algunos atributos comunicativos.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C46A42-EF80-D146-AD27-93B96E575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881554"/>
            <a:ext cx="2679192" cy="4465458"/>
          </a:xfrm>
        </p:spPr>
        <p:txBody>
          <a:bodyPr>
            <a:normAutofit/>
          </a:bodyPr>
          <a:lstStyle/>
          <a:p>
            <a:r>
              <a:rPr lang="es-CL" b="1" dirty="0"/>
              <a:t>Amoroso.</a:t>
            </a:r>
          </a:p>
          <a:p>
            <a:r>
              <a:rPr lang="es-CL" b="1" dirty="0"/>
              <a:t>Bondadoso.</a:t>
            </a:r>
          </a:p>
          <a:p>
            <a:r>
              <a:rPr lang="es-CL" b="1" dirty="0"/>
              <a:t>Justo.</a:t>
            </a:r>
          </a:p>
          <a:p>
            <a:r>
              <a:rPr lang="es-CL" b="1" dirty="0"/>
              <a:t>Veraz.</a:t>
            </a:r>
          </a:p>
          <a:p>
            <a:r>
              <a:rPr lang="es-CL" b="1" dirty="0"/>
              <a:t>Misericordioso.</a:t>
            </a:r>
          </a:p>
          <a:p>
            <a:r>
              <a:rPr lang="es-CL" b="1" dirty="0"/>
              <a:t>Fidelidad</a:t>
            </a:r>
          </a:p>
          <a:p>
            <a:r>
              <a:rPr lang="es-CL" b="1" dirty="0"/>
              <a:t>Paciencia.</a:t>
            </a:r>
          </a:p>
          <a:p>
            <a:r>
              <a:rPr lang="es-CL" b="1" dirty="0"/>
              <a:t>Gracia.</a:t>
            </a:r>
          </a:p>
          <a:p>
            <a:r>
              <a:rPr lang="es-CL" b="1" dirty="0"/>
              <a:t>Enojo.</a:t>
            </a:r>
          </a:p>
          <a:p>
            <a:r>
              <a:rPr lang="es-CL" b="1" dirty="0"/>
              <a:t>Celos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569D38C-9583-17BE-DA3E-C37310EF3A4D}"/>
              </a:ext>
            </a:extLst>
          </p:cNvPr>
          <p:cNvSpPr txBox="1">
            <a:spLocks/>
          </p:cNvSpPr>
          <p:nvPr/>
        </p:nvSpPr>
        <p:spPr>
          <a:xfrm>
            <a:off x="3416808" y="1881554"/>
            <a:ext cx="2679192" cy="446545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/>
              <a:t>Alegría.</a:t>
            </a:r>
          </a:p>
          <a:p>
            <a:r>
              <a:rPr lang="es-CL" b="1" dirty="0"/>
              <a:t>Comunicación.</a:t>
            </a:r>
          </a:p>
          <a:p>
            <a:r>
              <a:rPr lang="es-CL" b="1" dirty="0"/>
              <a:t>Relacional.</a:t>
            </a:r>
          </a:p>
          <a:p>
            <a:r>
              <a:rPr lang="es-CL" b="1" dirty="0"/>
              <a:t>Compasivo.</a:t>
            </a:r>
          </a:p>
          <a:p>
            <a:r>
              <a:rPr lang="es-CL" b="1" dirty="0"/>
              <a:t>Piadoso.</a:t>
            </a:r>
          </a:p>
          <a:p>
            <a:r>
              <a:rPr lang="es-CL" b="1" dirty="0"/>
              <a:t>Amable.</a:t>
            </a:r>
          </a:p>
          <a:p>
            <a:r>
              <a:rPr lang="es-CL" b="1" dirty="0"/>
              <a:t>Bueno.</a:t>
            </a:r>
          </a:p>
          <a:p>
            <a:r>
              <a:rPr lang="es-CL" b="1" dirty="0"/>
              <a:t>Sanador.</a:t>
            </a:r>
          </a:p>
          <a:p>
            <a:r>
              <a:rPr lang="es-CL" b="1" dirty="0"/>
              <a:t>Protector.</a:t>
            </a:r>
          </a:p>
          <a:p>
            <a:r>
              <a:rPr lang="es-CL" b="1" dirty="0"/>
              <a:t>Refugio.</a:t>
            </a:r>
          </a:p>
          <a:p>
            <a:r>
              <a:rPr lang="es-CL" b="1" dirty="0"/>
              <a:t>Moral.</a:t>
            </a:r>
          </a:p>
        </p:txBody>
      </p:sp>
      <p:pic>
        <p:nvPicPr>
          <p:cNvPr id="4098" name="Picture 2" descr="Imagen generada">
            <a:extLst>
              <a:ext uri="{FF2B5EF4-FFF2-40B4-BE49-F238E27FC236}">
                <a16:creationId xmlns:a16="http://schemas.microsoft.com/office/drawing/2014/main" id="{88C33BCC-D695-E5E7-75A2-D6307B83C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75" y="1881554"/>
            <a:ext cx="48006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079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082E5AA-6E5F-4FCC-8C41-11E32F833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146F40-AC42-9219-6CDF-456A5B728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102352" cy="166420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CL" sz="3700"/>
              <a:t>Alguno atributos no comunicativos de Dios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BE0106-0C20-465B-A1BE-0BAC2737B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3D569D-D3A6-49CA-A483-291E95DAC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55622" y="612648"/>
            <a:ext cx="5513832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Corona">
            <a:extLst>
              <a:ext uri="{FF2B5EF4-FFF2-40B4-BE49-F238E27FC236}">
                <a16:creationId xmlns:a16="http://schemas.microsoft.com/office/drawing/2014/main" id="{98469F81-9B76-799D-C473-3EAA40DEC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18419" y="2834640"/>
            <a:ext cx="3511296" cy="3511296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683F2B-05F9-0264-BF1C-97AB3569B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3056" y="978408"/>
            <a:ext cx="5504688" cy="5367528"/>
          </a:xfrm>
        </p:spPr>
        <p:txBody>
          <a:bodyPr numCol="2">
            <a:normAutofit/>
          </a:bodyPr>
          <a:lstStyle/>
          <a:p>
            <a:r>
              <a:rPr lang="es-CL" dirty="0"/>
              <a:t>Aseidad de Dios.</a:t>
            </a:r>
          </a:p>
          <a:p>
            <a:r>
              <a:rPr lang="es-CL" dirty="0"/>
              <a:t>Omnipresencia.</a:t>
            </a:r>
          </a:p>
          <a:p>
            <a:r>
              <a:rPr lang="es-CL" dirty="0"/>
              <a:t>Omnipotencia.</a:t>
            </a:r>
          </a:p>
          <a:p>
            <a:r>
              <a:rPr lang="es-CL" dirty="0"/>
              <a:t>Presciencia de Dios.</a:t>
            </a:r>
          </a:p>
          <a:p>
            <a:r>
              <a:rPr lang="es-CL" dirty="0"/>
              <a:t>Supremacía de Dios.</a:t>
            </a:r>
          </a:p>
          <a:p>
            <a:r>
              <a:rPr lang="es-CL" dirty="0"/>
              <a:t>Soberanía de Dios.</a:t>
            </a:r>
          </a:p>
          <a:p>
            <a:r>
              <a:rPr lang="es-CL" dirty="0"/>
              <a:t>Inmutabilidad de Dios.</a:t>
            </a:r>
          </a:p>
          <a:p>
            <a:r>
              <a:rPr lang="es-CL" dirty="0"/>
              <a:t>Santidad de Dios.</a:t>
            </a:r>
          </a:p>
          <a:p>
            <a:r>
              <a:rPr lang="es-CL" dirty="0" err="1"/>
              <a:t>Omnipresciencia</a:t>
            </a:r>
            <a:r>
              <a:rPr lang="es-CL" dirty="0"/>
              <a:t>.</a:t>
            </a:r>
          </a:p>
          <a:p>
            <a:r>
              <a:rPr lang="es-CL" dirty="0"/>
              <a:t>Eternidad de Dios.</a:t>
            </a:r>
          </a:p>
          <a:p>
            <a:r>
              <a:rPr lang="es-CL" dirty="0"/>
              <a:t>Auto existente</a:t>
            </a:r>
          </a:p>
          <a:p>
            <a:r>
              <a:rPr lang="es-CL" dirty="0"/>
              <a:t>Autosuficiente.</a:t>
            </a:r>
          </a:p>
          <a:p>
            <a:r>
              <a:rPr lang="es-CL" dirty="0"/>
              <a:t>Soberano.</a:t>
            </a:r>
          </a:p>
          <a:p>
            <a:r>
              <a:rPr lang="es-CL" dirty="0"/>
              <a:t>Infinito</a:t>
            </a:r>
          </a:p>
          <a:p>
            <a:r>
              <a:rPr lang="es-CL" dirty="0"/>
              <a:t>Inmortal.</a:t>
            </a:r>
          </a:p>
          <a:p>
            <a:r>
              <a:rPr lang="es-CL" dirty="0"/>
              <a:t>Invisible</a:t>
            </a:r>
          </a:p>
          <a:p>
            <a:r>
              <a:rPr lang="es-CL" dirty="0"/>
              <a:t>Creador.</a:t>
            </a:r>
          </a:p>
          <a:p>
            <a:r>
              <a:rPr lang="es-CL" dirty="0"/>
              <a:t>Salvador.</a:t>
            </a:r>
          </a:p>
          <a:p>
            <a:r>
              <a:rPr lang="es-CL" dirty="0"/>
              <a:t>Redentor.</a:t>
            </a:r>
          </a:p>
          <a:p>
            <a:endParaRPr lang="es-CL" dirty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53340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1FA7CE-9F3A-369A-E767-171F25511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Resumiendo.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1844D3-D6E5-AEEF-B737-262BF3D9E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¿Qué es un atributo?</a:t>
            </a:r>
          </a:p>
          <a:p>
            <a:r>
              <a:rPr lang="es-CL" dirty="0"/>
              <a:t>¿Por qué es importante entender los atributos de Dios?</a:t>
            </a:r>
          </a:p>
          <a:p>
            <a:r>
              <a:rPr lang="es-CL" dirty="0"/>
              <a:t>De un ejemplo de un atributo de algo.</a:t>
            </a:r>
          </a:p>
          <a:p>
            <a:r>
              <a:rPr lang="es-CL" dirty="0"/>
              <a:t>Con sus palabras, explique la diferencia entre los atributos comunicativos y los no comunicativos.</a:t>
            </a:r>
          </a:p>
          <a:p>
            <a:r>
              <a:rPr lang="es-CL" dirty="0"/>
              <a:t>Mencione los atributos comunicativos que recuerde.</a:t>
            </a:r>
          </a:p>
          <a:p>
            <a:r>
              <a:rPr lang="es-CL" dirty="0"/>
              <a:t>Mencione los atributos no comunicativos que recuerde.</a:t>
            </a:r>
          </a:p>
          <a:p>
            <a:pPr marL="0" indent="0">
              <a:buNone/>
            </a:pPr>
            <a:endParaRPr lang="es-CL" dirty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840205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24813E-6099-62FF-323D-276AF6983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Definición	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FFD5E1-05F9-27A2-3C68-EB5D46160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La palabra atributo, tiene origen latín. Y es una palabra compuesta. </a:t>
            </a:r>
          </a:p>
          <a:p>
            <a:endParaRPr lang="es-CL" dirty="0"/>
          </a:p>
          <a:p>
            <a:pPr marL="0" indent="0" algn="ctr">
              <a:buNone/>
            </a:pPr>
            <a:r>
              <a:rPr lang="es-CL" sz="4400" b="1" i="1" dirty="0" err="1"/>
              <a:t>Attributus</a:t>
            </a:r>
            <a:endParaRPr lang="es-CL" sz="4400" b="1" i="1" dirty="0"/>
          </a:p>
        </p:txBody>
      </p:sp>
    </p:spTree>
    <p:extLst>
      <p:ext uri="{BB962C8B-B14F-4D97-AF65-F5344CB8AC3E}">
        <p14:creationId xmlns:p14="http://schemas.microsoft.com/office/powerpoint/2010/main" val="2217422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6D2503-7B1D-BDB0-6A1B-28110EF9B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Composición de la palabra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182FEA-B3FE-14E9-7816-269A649F0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" y="2441448"/>
            <a:ext cx="11155680" cy="112399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s-CL" dirty="0"/>
          </a:p>
          <a:p>
            <a:pPr marL="0" indent="0" algn="ctr">
              <a:buNone/>
            </a:pPr>
            <a:r>
              <a:rPr lang="es-CL" sz="6000" b="1" dirty="0" err="1"/>
              <a:t>Attribuere</a:t>
            </a:r>
            <a:r>
              <a:rPr lang="es-CL" sz="6000" b="1" dirty="0"/>
              <a:t>     +    ad   +    </a:t>
            </a:r>
            <a:r>
              <a:rPr lang="es-CL" sz="6000" b="1" dirty="0" err="1"/>
              <a:t>tribuere</a:t>
            </a:r>
            <a:endParaRPr lang="es-CL" sz="6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2B14395-9F79-90E6-B137-99E282996EBD}"/>
              </a:ext>
            </a:extLst>
          </p:cNvPr>
          <p:cNvSpPr txBox="1"/>
          <p:nvPr/>
        </p:nvSpPr>
        <p:spPr>
          <a:xfrm>
            <a:off x="426069" y="4247391"/>
            <a:ext cx="30103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Participio o nombre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EF02D64-91FE-26D1-9ABC-B50BA5709524}"/>
              </a:ext>
            </a:extLst>
          </p:cNvPr>
          <p:cNvSpPr txBox="1"/>
          <p:nvPr/>
        </p:nvSpPr>
        <p:spPr>
          <a:xfrm>
            <a:off x="426069" y="5050111"/>
            <a:ext cx="30103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Atribuir, asignar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39BB423-6E11-F591-23D1-551592FC3083}"/>
              </a:ext>
            </a:extLst>
          </p:cNvPr>
          <p:cNvSpPr txBox="1"/>
          <p:nvPr/>
        </p:nvSpPr>
        <p:spPr>
          <a:xfrm>
            <a:off x="4912474" y="4247391"/>
            <a:ext cx="30103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Prefijo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A0DD67C-78C7-3004-5583-0D2887B44A16}"/>
              </a:ext>
            </a:extLst>
          </p:cNvPr>
          <p:cNvSpPr txBox="1"/>
          <p:nvPr/>
        </p:nvSpPr>
        <p:spPr>
          <a:xfrm>
            <a:off x="4912474" y="5050111"/>
            <a:ext cx="30103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 err="1"/>
              <a:t>Direccion</a:t>
            </a:r>
            <a:r>
              <a:rPr lang="es-CL" b="1" dirty="0"/>
              <a:t>, proximidad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D844C4D-9BDA-CF8C-558E-A90AA285261A}"/>
              </a:ext>
            </a:extLst>
          </p:cNvPr>
          <p:cNvSpPr txBox="1"/>
          <p:nvPr/>
        </p:nvSpPr>
        <p:spPr>
          <a:xfrm>
            <a:off x="8571422" y="4247391"/>
            <a:ext cx="30103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Verbo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087DA57-1DAA-21A5-B4EF-54E4EE8E4BCF}"/>
              </a:ext>
            </a:extLst>
          </p:cNvPr>
          <p:cNvSpPr txBox="1"/>
          <p:nvPr/>
        </p:nvSpPr>
        <p:spPr>
          <a:xfrm>
            <a:off x="8571422" y="5050111"/>
            <a:ext cx="30103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Distribuir, repartir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5CE7293-9CDA-E6F7-4AA4-A4298DB2A613}"/>
              </a:ext>
            </a:extLst>
          </p:cNvPr>
          <p:cNvSpPr txBox="1"/>
          <p:nvPr/>
        </p:nvSpPr>
        <p:spPr>
          <a:xfrm>
            <a:off x="8571421" y="5879592"/>
            <a:ext cx="301032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Derivado de la palabra tribus</a:t>
            </a:r>
          </a:p>
        </p:txBody>
      </p:sp>
    </p:spTree>
    <p:extLst>
      <p:ext uri="{BB962C8B-B14F-4D97-AF65-F5344CB8AC3E}">
        <p14:creationId xmlns:p14="http://schemas.microsoft.com/office/powerpoint/2010/main" val="841766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8237E2-7664-14F4-D271-537964645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Definiendo…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2FA29E-D055-4A72-C886-10AB32A3E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El atributo es una cualidad, rasgo que se le da algo o alguien. Designa el núcleo de una oración. Ese atributo es la composición que tiene algo o alguien.</a:t>
            </a:r>
          </a:p>
          <a:p>
            <a:endParaRPr lang="es-CL" dirty="0"/>
          </a:p>
          <a:p>
            <a:r>
              <a:rPr lang="es-CL" dirty="0"/>
              <a:t>Por ejemplo: </a:t>
            </a:r>
          </a:p>
          <a:p>
            <a:pPr lvl="1"/>
            <a:r>
              <a:rPr lang="es-CL" dirty="0"/>
              <a:t>“La niña es simpática” </a:t>
            </a:r>
            <a:r>
              <a:rPr lang="es-CL" dirty="0" err="1"/>
              <a:t>Simatica</a:t>
            </a:r>
            <a:r>
              <a:rPr lang="es-CL" dirty="0"/>
              <a:t> es el atributo.</a:t>
            </a:r>
          </a:p>
          <a:p>
            <a:pPr lvl="1"/>
            <a:r>
              <a:rPr lang="es-CL" dirty="0"/>
              <a:t>“El cuadrado es filoso” Filoso es un atributo.</a:t>
            </a:r>
          </a:p>
          <a:p>
            <a:pPr lvl="3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664198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367F67-945E-6559-FE3A-352790051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070729"/>
          </a:xfrm>
        </p:spPr>
        <p:txBody>
          <a:bodyPr/>
          <a:lstStyle/>
          <a:p>
            <a:r>
              <a:rPr lang="es-CL" dirty="0"/>
              <a:t>Veamos otro ejemplo: La manzana</a:t>
            </a:r>
          </a:p>
        </p:txBody>
      </p:sp>
      <p:pic>
        <p:nvPicPr>
          <p:cNvPr id="1026" name="Picture 2" descr="rojo manzana plano color dibujos animados ilustración 44569067 Vector en  Vecteezy">
            <a:extLst>
              <a:ext uri="{FF2B5EF4-FFF2-40B4-BE49-F238E27FC236}">
                <a16:creationId xmlns:a16="http://schemas.microsoft.com/office/drawing/2014/main" id="{156E2BF6-2B7C-E0E1-0ED4-7932559267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606" y="2578100"/>
            <a:ext cx="3767138" cy="376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A8F3166-BEAF-BD4E-C93E-D01FFD53E953}"/>
              </a:ext>
            </a:extLst>
          </p:cNvPr>
          <p:cNvSpPr txBox="1"/>
          <p:nvPr/>
        </p:nvSpPr>
        <p:spPr>
          <a:xfrm>
            <a:off x="1145755" y="2699133"/>
            <a:ext cx="1905918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Es de color rojo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45B2A44-0275-7DC2-61AD-B905F285D9EE}"/>
              </a:ext>
            </a:extLst>
          </p:cNvPr>
          <p:cNvSpPr txBox="1"/>
          <p:nvPr/>
        </p:nvSpPr>
        <p:spPr>
          <a:xfrm>
            <a:off x="1145755" y="3349129"/>
            <a:ext cx="1905918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Flota en el agua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87C5C5F-1AA4-89E9-1A76-83D4B130164B}"/>
              </a:ext>
            </a:extLst>
          </p:cNvPr>
          <p:cNvSpPr txBox="1"/>
          <p:nvPr/>
        </p:nvSpPr>
        <p:spPr>
          <a:xfrm>
            <a:off x="1145755" y="3954791"/>
            <a:ext cx="1905918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Es dulce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B22B6F-AD58-3175-23BC-A2332D687095}"/>
              </a:ext>
            </a:extLst>
          </p:cNvPr>
          <p:cNvSpPr txBox="1"/>
          <p:nvPr/>
        </p:nvSpPr>
        <p:spPr>
          <a:xfrm>
            <a:off x="1204422" y="4647017"/>
            <a:ext cx="1905918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Es </a:t>
            </a:r>
            <a:r>
              <a:rPr lang="es-CL" b="1" dirty="0" err="1"/>
              <a:t>fibroza</a:t>
            </a:r>
            <a:endParaRPr lang="es-CL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CC9D000-FF5F-5BC1-642B-1B94823FCAF0}"/>
              </a:ext>
            </a:extLst>
          </p:cNvPr>
          <p:cNvSpPr txBox="1"/>
          <p:nvPr/>
        </p:nvSpPr>
        <p:spPr>
          <a:xfrm>
            <a:off x="1204422" y="5297013"/>
            <a:ext cx="1905918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Es jugosa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65A490E-7467-E1AF-EB87-DD3FE78B2F02}"/>
              </a:ext>
            </a:extLst>
          </p:cNvPr>
          <p:cNvSpPr txBox="1"/>
          <p:nvPr/>
        </p:nvSpPr>
        <p:spPr>
          <a:xfrm>
            <a:off x="1204422" y="5902675"/>
            <a:ext cx="1905918" cy="646331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Tiene pepas en el interior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CD060A3-34F6-2F1E-FE69-245FF74BAAEF}"/>
              </a:ext>
            </a:extLst>
          </p:cNvPr>
          <p:cNvSpPr txBox="1"/>
          <p:nvPr/>
        </p:nvSpPr>
        <p:spPr>
          <a:xfrm>
            <a:off x="8484736" y="2693892"/>
            <a:ext cx="2234676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Su interior es claro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B15F0BB-4C0D-6AA2-7A49-D7DEC1681EAF}"/>
              </a:ext>
            </a:extLst>
          </p:cNvPr>
          <p:cNvSpPr txBox="1"/>
          <p:nvPr/>
        </p:nvSpPr>
        <p:spPr>
          <a:xfrm>
            <a:off x="8484736" y="3349129"/>
            <a:ext cx="2234676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Su cascara es dura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DFEDC15-4C07-C129-2C3B-356F65ED6D00}"/>
              </a:ext>
            </a:extLst>
          </p:cNvPr>
          <p:cNvSpPr txBox="1"/>
          <p:nvPr/>
        </p:nvSpPr>
        <p:spPr>
          <a:xfrm>
            <a:off x="8484736" y="3954791"/>
            <a:ext cx="2234676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Su cascara es dura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67AE1AD-AD98-AD2F-CEBF-C788FEF5D82B}"/>
              </a:ext>
            </a:extLst>
          </p:cNvPr>
          <p:cNvSpPr txBox="1"/>
          <p:nvPr/>
        </p:nvSpPr>
        <p:spPr>
          <a:xfrm>
            <a:off x="8484736" y="4647017"/>
            <a:ext cx="2234676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Es redonda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7FEB6FD-1E80-3188-B5F3-45E163D04FD2}"/>
              </a:ext>
            </a:extLst>
          </p:cNvPr>
          <p:cNvSpPr txBox="1"/>
          <p:nvPr/>
        </p:nvSpPr>
        <p:spPr>
          <a:xfrm>
            <a:off x="8484736" y="5297013"/>
            <a:ext cx="2234676" cy="646331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b="1" dirty="0"/>
              <a:t>Es del tamaño de una mano</a:t>
            </a:r>
          </a:p>
        </p:txBody>
      </p:sp>
    </p:spTree>
    <p:extLst>
      <p:ext uri="{BB962C8B-B14F-4D97-AF65-F5344CB8AC3E}">
        <p14:creationId xmlns:p14="http://schemas.microsoft.com/office/powerpoint/2010/main" val="309701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0D8B2-291E-5EDE-B726-49F1DF722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D0551-2A9B-01E1-7087-E3C386CE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070729"/>
          </a:xfrm>
        </p:spPr>
        <p:txBody>
          <a:bodyPr>
            <a:normAutofit fontScale="90000"/>
          </a:bodyPr>
          <a:lstStyle/>
          <a:p>
            <a:r>
              <a:rPr lang="es-CL" dirty="0"/>
              <a:t>En la manzana ¿Qué cosas no son atributos?</a:t>
            </a:r>
          </a:p>
        </p:txBody>
      </p:sp>
      <p:pic>
        <p:nvPicPr>
          <p:cNvPr id="1026" name="Picture 2" descr="rojo manzana plano color dibujos animados ilustración 44569067 Vector en  Vecteezy">
            <a:extLst>
              <a:ext uri="{FF2B5EF4-FFF2-40B4-BE49-F238E27FC236}">
                <a16:creationId xmlns:a16="http://schemas.microsoft.com/office/drawing/2014/main" id="{32046865-4BFA-39F8-5DEC-A4C92B2D7C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440" y="2255888"/>
            <a:ext cx="3767138" cy="376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C765064-9942-F736-B14B-F74229EBF431}"/>
              </a:ext>
            </a:extLst>
          </p:cNvPr>
          <p:cNvSpPr txBox="1"/>
          <p:nvPr/>
        </p:nvSpPr>
        <p:spPr>
          <a:xfrm>
            <a:off x="1006208" y="2071222"/>
            <a:ext cx="2567859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b="1" dirty="0"/>
              <a:t>Se puede hacer jugo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4524D2B-7860-EF49-2DDB-C7AC33C0CB12}"/>
              </a:ext>
            </a:extLst>
          </p:cNvPr>
          <p:cNvSpPr txBox="1"/>
          <p:nvPr/>
        </p:nvSpPr>
        <p:spPr>
          <a:xfrm>
            <a:off x="1006208" y="2721218"/>
            <a:ext cx="4340645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b="1" dirty="0"/>
              <a:t>Si se plantan las pepas nace un </a:t>
            </a:r>
            <a:r>
              <a:rPr lang="es-CL" b="1" dirty="0" err="1"/>
              <a:t>arbol</a:t>
            </a:r>
            <a:endParaRPr lang="es-CL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90B89A3-E38E-9DB4-A3D5-E10D750F3479}"/>
              </a:ext>
            </a:extLst>
          </p:cNvPr>
          <p:cNvSpPr txBox="1"/>
          <p:nvPr/>
        </p:nvSpPr>
        <p:spPr>
          <a:xfrm>
            <a:off x="1006208" y="3326880"/>
            <a:ext cx="3069851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b="1" dirty="0"/>
              <a:t>Existen de distintos tipos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105D755-3056-C08C-B070-2CC2E39602AE}"/>
              </a:ext>
            </a:extLst>
          </p:cNvPr>
          <p:cNvSpPr txBox="1"/>
          <p:nvPr/>
        </p:nvSpPr>
        <p:spPr>
          <a:xfrm>
            <a:off x="1064876" y="4019106"/>
            <a:ext cx="4891578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b="1" dirty="0"/>
              <a:t>Si el jugo se fermenta se convierte en sidra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91C4DD2-9DB4-B49C-6C9B-BA085531466E}"/>
              </a:ext>
            </a:extLst>
          </p:cNvPr>
          <p:cNvSpPr txBox="1"/>
          <p:nvPr/>
        </p:nvSpPr>
        <p:spPr>
          <a:xfrm>
            <a:off x="1064875" y="4669102"/>
            <a:ext cx="5031125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b="1" dirty="0"/>
              <a:t>Al golpearla se pone café en su interior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DF1AE6B-BD80-1814-4439-CE0802873986}"/>
              </a:ext>
            </a:extLst>
          </p:cNvPr>
          <p:cNvSpPr txBox="1"/>
          <p:nvPr/>
        </p:nvSpPr>
        <p:spPr>
          <a:xfrm>
            <a:off x="1064876" y="5274764"/>
            <a:ext cx="5031124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b="1" dirty="0"/>
              <a:t>Los conejos se comen las manzanas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944761B-F732-DA57-7EF3-4C6A36DD0661}"/>
              </a:ext>
            </a:extLst>
          </p:cNvPr>
          <p:cNvSpPr txBox="1"/>
          <p:nvPr/>
        </p:nvSpPr>
        <p:spPr>
          <a:xfrm>
            <a:off x="1064876" y="5879592"/>
            <a:ext cx="5031124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b="1" dirty="0"/>
              <a:t>Es saludable</a:t>
            </a:r>
          </a:p>
        </p:txBody>
      </p:sp>
    </p:spTree>
    <p:extLst>
      <p:ext uri="{BB962C8B-B14F-4D97-AF65-F5344CB8AC3E}">
        <p14:creationId xmlns:p14="http://schemas.microsoft.com/office/powerpoint/2010/main" val="2910781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F552D4-2E76-DE1E-E953-DA05077AF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Y entonces. ¿Dios tiene atributos?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E83AFF-41ED-6F5E-AA57-7004FF82A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¿Por qué es importante saber los atributos de Dios?</a:t>
            </a:r>
          </a:p>
          <a:p>
            <a:r>
              <a:rPr lang="es-CL" dirty="0"/>
              <a:t>De un ejemplo de no conocer </a:t>
            </a:r>
            <a:r>
              <a:rPr lang="es-CL"/>
              <a:t>los atributos de Dios.</a:t>
            </a:r>
            <a:endParaRPr lang="es-CL" dirty="0"/>
          </a:p>
          <a:p>
            <a:r>
              <a:rPr lang="es-CL" dirty="0"/>
              <a:t>¿Cómo podemos conocer los atributos de Dios?</a:t>
            </a:r>
          </a:p>
          <a:p>
            <a:r>
              <a:rPr lang="es-CL" dirty="0"/>
              <a:t>¿Qué sucede si no conozco los atributos de Dios?</a:t>
            </a:r>
          </a:p>
          <a:p>
            <a:endParaRPr lang="es-CL" dirty="0"/>
          </a:p>
        </p:txBody>
      </p:sp>
      <p:pic>
        <p:nvPicPr>
          <p:cNvPr id="2052" name="Picture 4" descr="Vectores de Nino Preguntandose - Descarga vectores gratis de gran calidad |  Freepik">
            <a:extLst>
              <a:ext uri="{FF2B5EF4-FFF2-40B4-BE49-F238E27FC236}">
                <a16:creationId xmlns:a16="http://schemas.microsoft.com/office/drawing/2014/main" id="{392BAA93-CA0F-4E3B-3B1A-EE18E5512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432" y="2618517"/>
            <a:ext cx="4547836" cy="376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806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974A0F-E9A9-1423-20FF-08B9A1B14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/>
              <a:t>¿que tipos de atributos existen?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3AB6780-A8BE-C8C1-18D8-49C30D966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0FB636F-3B91-0EFD-3597-966E7E68D69E}"/>
              </a:ext>
            </a:extLst>
          </p:cNvPr>
          <p:cNvSpPr txBox="1"/>
          <p:nvPr/>
        </p:nvSpPr>
        <p:spPr>
          <a:xfrm>
            <a:off x="881351" y="3754386"/>
            <a:ext cx="3690650" cy="70788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ysClr val="windowText" lastClr="000000"/>
                </a:solidFill>
              </a:rPr>
              <a:t>Comunicativos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75F45CF-6DC2-4C12-1C37-C10497A42A44}"/>
              </a:ext>
            </a:extLst>
          </p:cNvPr>
          <p:cNvSpPr txBox="1"/>
          <p:nvPr/>
        </p:nvSpPr>
        <p:spPr>
          <a:xfrm>
            <a:off x="7522686" y="3754386"/>
            <a:ext cx="3690650" cy="132343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ysClr val="windowText" lastClr="000000"/>
                </a:solidFill>
              </a:rPr>
              <a:t>No comunicativos</a:t>
            </a:r>
          </a:p>
        </p:txBody>
      </p:sp>
    </p:spTree>
    <p:extLst>
      <p:ext uri="{BB962C8B-B14F-4D97-AF65-F5344CB8AC3E}">
        <p14:creationId xmlns:p14="http://schemas.microsoft.com/office/powerpoint/2010/main" val="3605453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BA005C-F632-5775-F87D-20C41C2FB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/>
              <a:t>Comparativa</a:t>
            </a:r>
            <a:br>
              <a:rPr lang="es-CL" dirty="0"/>
            </a:br>
            <a:r>
              <a:rPr lang="es-CL" dirty="0"/>
              <a:t>Comunicativos – No, comunicativos.</a:t>
            </a:r>
          </a:p>
        </p:txBody>
      </p:sp>
      <p:pic>
        <p:nvPicPr>
          <p:cNvPr id="3074" name="Picture 2" descr="Imagen generada">
            <a:extLst>
              <a:ext uri="{FF2B5EF4-FFF2-40B4-BE49-F238E27FC236}">
                <a16:creationId xmlns:a16="http://schemas.microsoft.com/office/drawing/2014/main" id="{F79E5891-CC72-4355-FB43-7FB42BC7E4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811" y="2441448"/>
            <a:ext cx="2846312" cy="426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n generada">
            <a:extLst>
              <a:ext uri="{FF2B5EF4-FFF2-40B4-BE49-F238E27FC236}">
                <a16:creationId xmlns:a16="http://schemas.microsoft.com/office/drawing/2014/main" id="{F4196179-18FF-E7D7-DD28-FB88F2125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876" y="2441448"/>
            <a:ext cx="2846313" cy="426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lecha: a la izquierda y derecha 3">
            <a:extLst>
              <a:ext uri="{FF2B5EF4-FFF2-40B4-BE49-F238E27FC236}">
                <a16:creationId xmlns:a16="http://schemas.microsoft.com/office/drawing/2014/main" id="{6D5FA06F-49C0-35F5-0156-C7B335C77F44}"/>
              </a:ext>
            </a:extLst>
          </p:cNvPr>
          <p:cNvSpPr/>
          <p:nvPr/>
        </p:nvSpPr>
        <p:spPr>
          <a:xfrm>
            <a:off x="4486686" y="3844662"/>
            <a:ext cx="3218628" cy="146304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14368349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474</Words>
  <Application>Microsoft Office PowerPoint</Application>
  <PresentationFormat>Panorámica</PresentationFormat>
  <Paragraphs>105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6" baseType="lpstr">
      <vt:lpstr>Arial</vt:lpstr>
      <vt:lpstr>Bierstadt</vt:lpstr>
      <vt:lpstr>GestaltVTI</vt:lpstr>
      <vt:lpstr>SERIE LOS ATRIBUTOS DE DIOS</vt:lpstr>
      <vt:lpstr>Definición </vt:lpstr>
      <vt:lpstr>Composición de la palabra</vt:lpstr>
      <vt:lpstr>Definiendo…</vt:lpstr>
      <vt:lpstr>Veamos otro ejemplo: La manzana</vt:lpstr>
      <vt:lpstr>En la manzana ¿Qué cosas no son atributos?</vt:lpstr>
      <vt:lpstr>Y entonces. ¿Dios tiene atributos?</vt:lpstr>
      <vt:lpstr>¿que tipos de atributos existen?</vt:lpstr>
      <vt:lpstr>Comparativa Comunicativos – No, comunicativos.</vt:lpstr>
      <vt:lpstr>Genesis 1:26-27</vt:lpstr>
      <vt:lpstr>Algunos atributos comunicativos.</vt:lpstr>
      <vt:lpstr>Alguno atributos no comunicativos de Dios</vt:lpstr>
      <vt:lpstr>Resumiendo.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luis avenda�o mendez</dc:creator>
  <cp:lastModifiedBy>jose luis avenda�o mendez</cp:lastModifiedBy>
  <cp:revision>1</cp:revision>
  <dcterms:created xsi:type="dcterms:W3CDTF">2025-04-06T02:28:14Z</dcterms:created>
  <dcterms:modified xsi:type="dcterms:W3CDTF">2025-04-06T03:19:54Z</dcterms:modified>
</cp:coreProperties>
</file>