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Objetivo: presentar la eternidad de Dios de manera bíblica, clara y conversacional. No convertir la clase en una charla filosófica; usar la apologética como apoyo, no como centro.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Dar tiempo para que respondan. No corregir rápido; dejar que el grupo sienta el peso de la pregunta. Luego guiar hacia la diferencia entre criaturas y Creador.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itle_sky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074920" cy="6858000"/>
          </a:xfrm>
          <a:prstGeom prst="rect">
            <a:avLst/>
          </a:prstGeom>
          <a:solidFill>
            <a:srgbClr val="07101E">
              <a:alpha val="92000"/>
            </a:srgbClr>
          </a:solidFill>
          <a:ln w="12700">
            <a:solidFill>
              <a:srgbClr val="07101E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94360" y="621792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EAEA"/>
                </a:solidFill>
              </a:rPr>
              <a:t>Serie los atributos de Dios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94360" y="2331720"/>
            <a:ext cx="448056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70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</a:t>
            </a:r>
            <a:endParaRPr lang="en-US" sz="3700" dirty="0"/>
          </a:p>
          <a:p>
            <a:pPr indent="0" marL="0">
              <a:buNone/>
            </a:pPr>
            <a:r>
              <a:rPr lang="en-US" sz="370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ETERNIDAD</a:t>
            </a:r>
            <a:endParaRPr lang="en-US" sz="3700" dirty="0"/>
          </a:p>
          <a:p>
            <a:pPr indent="0" marL="0">
              <a:buNone/>
            </a:pPr>
            <a:r>
              <a:rPr lang="en-US" sz="370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 DIOS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21792" y="466344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6E8B6"/>
                </a:solidFill>
              </a:rPr>
              <a:t>Dios siempre ha sido, siempre es y siempre será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40080" y="6254496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</a:rPr>
              <a:t>Lección para niños de 10 a 13 años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DOS AYUDAS MÁS DE APOLOGÉTICA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10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914400" y="1508760"/>
            <a:ext cx="4800600" cy="4160520"/>
          </a:xfrm>
          <a:prstGeom prst="roundRect">
            <a:avLst/>
          </a:prstGeom>
          <a:solidFill>
            <a:srgbClr val="EEF4FF"/>
          </a:solidFill>
          <a:ln w="17780">
            <a:solidFill>
              <a:srgbClr val="1B365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70432" y="178308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1) Argumento de la dependencia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143000" y="2240280"/>
            <a:ext cx="4389120" cy="2788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17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Muchas cosas dependen de otras para existir o funcionar.</a:t>
            </a:r>
            <a:endParaRPr lang="en-US" sz="1700" dirty="0"/>
          </a:p>
          <a:p>
            <a:r>
              <a:rPr lang="en-US" sz="17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Como los vagones dependen de una locomotora, el mundo depende de una causa mayor.</a:t>
            </a:r>
            <a:endParaRPr lang="en-US" sz="1700" dirty="0"/>
          </a:p>
          <a:p>
            <a:r>
              <a:rPr lang="en-US" sz="17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 todo dependiera de otra cosa, nunca llegaríamos al origen final.</a:t>
            </a:r>
            <a:endParaRPr lang="en-US" sz="1700" dirty="0"/>
          </a:p>
          <a:p>
            <a:r>
              <a:rPr lang="en-US" sz="17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Debe existir uno que no dependa de nadie: Dios.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309360" y="1508760"/>
            <a:ext cx="4846320" cy="4160520"/>
          </a:xfrm>
          <a:prstGeom prst="roundRect">
            <a:avLst/>
          </a:prstGeom>
          <a:solidFill>
            <a:srgbClr val="FFF5DC"/>
          </a:solidFill>
          <a:ln w="17780">
            <a:solidFill>
              <a:srgbClr val="D9A44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65392" y="1783080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2) Argumento del desgaste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537960" y="2240280"/>
            <a:ext cx="4389120" cy="2788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166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 el universo todo cambia y se gasta: pilas, plantas, cuerpos y estrellas.</a:t>
            </a:r>
            <a:endParaRPr lang="en-US" sz="1660" dirty="0"/>
          </a:p>
          <a:p>
            <a:r>
              <a:rPr lang="en-US" sz="166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 que se desgasta no puede ser eterno por sí mismo.</a:t>
            </a:r>
            <a:endParaRPr lang="en-US" sz="1660" dirty="0"/>
          </a:p>
          <a:p>
            <a:r>
              <a:rPr lang="en-US" sz="166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 el universo fuera eternamente viejo, ya estaría completamente agotado.</a:t>
            </a:r>
            <a:endParaRPr lang="en-US" sz="1660" dirty="0"/>
          </a:p>
          <a:p>
            <a:r>
              <a:rPr lang="en-US" sz="166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Pero aún existe energía y orden, así que no es el Ser eterno.</a:t>
            </a:r>
            <a:endParaRPr lang="en-US" sz="1660" dirty="0"/>
          </a:p>
        </p:txBody>
      </p:sp>
      <p:sp>
        <p:nvSpPr>
          <p:cNvPr id="12" name="Text 10"/>
          <p:cNvSpPr/>
          <p:nvPr/>
        </p:nvSpPr>
        <p:spPr>
          <a:xfrm>
            <a:off x="914400" y="583387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4B5563"/>
                </a:solidFill>
              </a:rPr>
              <a:t>Estas ideas no salvan a nadie, pero ayudan a ver que el mundo necesita un Creador eterno.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GRÁFICO EXPLICATIVO: DIOS COMO LA CAUSA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11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868680" y="132588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¿Por qué el universo no pudo auto-causarse?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914400" y="1828800"/>
            <a:ext cx="1965960" cy="868680"/>
          </a:xfrm>
          <a:prstGeom prst="roundRect">
            <a:avLst/>
          </a:prstGeom>
          <a:solidFill>
            <a:srgbClr val="FDECEC"/>
          </a:solidFill>
          <a:ln w="15240">
            <a:solidFill>
              <a:srgbClr val="CC6B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201168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</a:rPr>
              <a:t>1. No existía aún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</a:rPr>
              <a:t>el universo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2880360" y="2249424"/>
            <a:ext cx="685800" cy="0"/>
          </a:xfrm>
          <a:prstGeom prst="line">
            <a:avLst/>
          </a:prstGeom>
          <a:noFill/>
          <a:ln w="22860">
            <a:solidFill>
              <a:srgbClr val="CC6B6B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3611880" y="1828800"/>
            <a:ext cx="1874520" cy="868680"/>
          </a:xfrm>
          <a:prstGeom prst="roundRect">
            <a:avLst/>
          </a:prstGeom>
          <a:solidFill>
            <a:srgbClr val="FDECEC"/>
          </a:solidFill>
          <a:ln w="15240">
            <a:solidFill>
              <a:srgbClr val="CC6B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75888" y="20116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</a:rPr>
              <a:t>2. Para crearse,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A1A1A"/>
                </a:solidFill>
              </a:rPr>
              <a:t>debía actuar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4507992" y="2706624"/>
            <a:ext cx="0" cy="502920"/>
          </a:xfrm>
          <a:prstGeom prst="line">
            <a:avLst/>
          </a:prstGeom>
          <a:noFill/>
          <a:ln w="21590">
            <a:solidFill>
              <a:srgbClr val="CC6B6B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3246120" y="3246120"/>
            <a:ext cx="2651760" cy="1005840"/>
          </a:xfrm>
          <a:prstGeom prst="roundRect">
            <a:avLst/>
          </a:prstGeom>
          <a:solidFill>
            <a:srgbClr val="FFF2F2"/>
          </a:solidFill>
          <a:ln w="15240">
            <a:solidFill>
              <a:srgbClr val="CC6B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01568" y="3529584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A92E2E"/>
                </a:solidFill>
              </a:rPr>
              <a:t>¡Problema! Tendría que existir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A92E2E"/>
                </a:solidFill>
              </a:rPr>
              <a:t>antes de existir.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914400" y="4526280"/>
            <a:ext cx="5029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A92E2E"/>
                </a:solidFill>
              </a:rPr>
              <a:t>Eso es una contradicción. Nada puede crearse a sí mismo.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400800" y="132588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 que sí enseña la Biblia</a:t>
            </a:r>
            <a:endParaRPr lang="en-US" sz="1900" dirty="0"/>
          </a:p>
        </p:txBody>
      </p:sp>
      <p:sp>
        <p:nvSpPr>
          <p:cNvPr id="17" name="Shape 15"/>
          <p:cNvSpPr/>
          <p:nvPr/>
        </p:nvSpPr>
        <p:spPr>
          <a:xfrm>
            <a:off x="6766560" y="1828800"/>
            <a:ext cx="3749040" cy="914400"/>
          </a:xfrm>
          <a:prstGeom prst="roundRect">
            <a:avLst/>
          </a:prstGeom>
          <a:solidFill>
            <a:srgbClr val="0B1C33"/>
          </a:solidFill>
          <a:ln w="15240">
            <a:solidFill>
              <a:srgbClr val="1B365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03720" y="2039112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Dios eterno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(no creado, no dependiente)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8641080" y="2761488"/>
            <a:ext cx="0" cy="566928"/>
          </a:xfrm>
          <a:prstGeom prst="line">
            <a:avLst/>
          </a:prstGeom>
          <a:noFill/>
          <a:ln w="26670">
            <a:solidFill>
              <a:srgbClr val="D9A441"/>
            </a:solidFill>
            <a:prstDash val="solid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903720" y="3401568"/>
            <a:ext cx="3520440" cy="932688"/>
          </a:xfrm>
          <a:prstGeom prst="roundRect">
            <a:avLst/>
          </a:prstGeom>
          <a:solidFill>
            <a:srgbClr val="FFF5DC"/>
          </a:solidFill>
          <a:ln w="15240">
            <a:solidFill>
              <a:srgbClr val="D9A44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086600" y="3630168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Crea el universo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(espacio, tiempo y materia)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355080" y="4599432"/>
            <a:ext cx="4709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</a:rPr>
              <a:t>Por eso decimos: Dios es la causa primera y el universo es su creación.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355080" y="516636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Génesis 1:1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355080" y="5605272"/>
            <a:ext cx="470916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i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“En el principio creó Dios los cielos y la tierra.”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PREGUNTA DIFÍCIL: ¿QUIÉN CREÓ A DIOS?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12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60120" y="150876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65D"/>
                </a:solidFill>
              </a:rPr>
              <a:t>Respuesta bíblica: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2057400"/>
            <a:ext cx="978408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Nadie creó a Dios. Si Dios hubiera sido creado, entonces no sería Dios. Sería una criatura más.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1051560" y="3767328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Éxodo 3:14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51560" y="4206240"/>
            <a:ext cx="4846320" cy="5212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800" i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“YO SOY EL QUE SOY.”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6446520" y="376732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Apocalipsis 1:8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46520" y="4206240"/>
            <a:ext cx="4572000" cy="5212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400" i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“Yo soy el Alfa y la Omega, principio y fin.”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¿POR QUÉ ESTO IMPORTA?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13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508760"/>
            <a:ext cx="653796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no cambia con los años.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no se cansa como nosotros.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no olvida sus promesas.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no llega tarde: Él gobierna el tiempo.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Podemos confiar en Él cuando no entendemos todo.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14400" y="5102352"/>
            <a:ext cx="6629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Hebreos 13:8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5541264"/>
            <a:ext cx="662940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900" i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“Jesucristo es el mismo ayer, y hoy, y por los siglos.”</a:t>
            </a:r>
            <a:endParaRPr lang="en-US" sz="1900" dirty="0"/>
          </a:p>
        </p:txBody>
      </p:sp>
      <p:pic>
        <p:nvPicPr>
          <p:cNvPr id="9" name="Image 0" descr="/mnt/data/classroom_vertica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0" y="1325880"/>
            <a:ext cx="3429000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DESAFÍO DE INTERPRETACIÓN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14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417320"/>
            <a:ext cx="10241280" cy="4572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B36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 Dios es eterno…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14400" y="2011680"/>
            <a:ext cx="10058400" cy="2148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¿Por qué a veces sentimos que Dios “se demora”?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¿Qué debemos recordar cuando oramos y esperamos?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¿Cómo cambia nuestra ansiedad saber que Dios gobierna todo el tiempo?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4663440"/>
            <a:ext cx="10195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 Pedro 3:8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5102352"/>
            <a:ext cx="101955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200" i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“Un día delante del Señor es como mil años y mil años como un día.”</a:t>
            </a:r>
            <a:endParaRPr lang="en-US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ACTIVIDAD EN GRUPOS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15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371600"/>
            <a:ext cx="9875520" cy="4114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Clasifiquen estas ideas: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2011680" y="3401568"/>
            <a:ext cx="8138160" cy="0"/>
          </a:xfrm>
          <a:prstGeom prst="line">
            <a:avLst/>
          </a:prstGeom>
          <a:noFill/>
          <a:ln w="25400">
            <a:solidFill>
              <a:srgbClr val="D9A441"/>
            </a:solidFill>
            <a:prstDash val="solid"/>
            <a:tailEnd type="triangle"/>
          </a:ln>
        </p:spPr>
      </p:sp>
      <p:sp>
        <p:nvSpPr>
          <p:cNvPr id="8" name="Text 6"/>
          <p:cNvSpPr/>
          <p:nvPr/>
        </p:nvSpPr>
        <p:spPr>
          <a:xfrm>
            <a:off x="1097280" y="233172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1A1A"/>
                </a:solidFill>
              </a:rPr>
              <a:t>Tiene comienzo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818120" y="233172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1A1A"/>
                </a:solidFill>
              </a:rPr>
              <a:t>No tiene comienzo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005840" y="4160520"/>
            <a:ext cx="100584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B365D"/>
                </a:solidFill>
              </a:rPr>
              <a:t>mi cumpleaños · el colegio · una estrella · el universo · Dios · una promesa de Dios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51560" y="534924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i="1" dirty="0">
                <a:solidFill>
                  <a:srgbClr val="4B5563"/>
                </a:solidFill>
              </a:rPr>
              <a:t>Conversen: ¿por qué pusieron cada cosa en ese lugar?</a:t>
            </a:r>
            <a:endParaRPr lang="en-US" sz="1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MEMORICEMOS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16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417320"/>
            <a:ext cx="10241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Eternidad de Dios: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2103120"/>
            <a:ext cx="102412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A1A1A"/>
                </a:solidFill>
              </a:rPr>
              <a:t>Dios no tuvo principio, no tendrá fin y no está limitado por el tiempo.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b="1" dirty="0">
                <a:solidFill>
                  <a:srgbClr val="1A1A1A"/>
                </a:solidFill>
              </a:rPr>
              <a:t>Él siempre ha sido, siempre es y siempre será.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914400" y="4297680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Salmo 90:2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4736592"/>
            <a:ext cx="1024128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700" i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“Desde el siglo y hasta el siglo, tú eres Dios.”</a:t>
            </a:r>
            <a:endParaRPr lang="en-US" sz="2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RETO PARA LA CASA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17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508760"/>
            <a:ext cx="6583680" cy="2926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Lee Salmo 90:1-2 con tu familia.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Escribe una frase: “Confío en Dios porque…”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Ora entregando a Dios una preocupación sobre el futuro.</a:t>
            </a:r>
            <a:endParaRPr lang="en-US" sz="2200" dirty="0"/>
          </a:p>
          <a:p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Pregunta a un adulto: ¿cómo te ayuda saber que Dios es eterno?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14400" y="49834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65D"/>
                </a:solidFill>
              </a:rPr>
              <a:t>Idea para cerrar: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5413248"/>
            <a:ext cx="6675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i="1" dirty="0">
                <a:solidFill>
                  <a:srgbClr val="1A1A1A"/>
                </a:solidFill>
              </a:rPr>
              <a:t>Mi vida es corta, pero mi Dios es eterno.</a:t>
            </a:r>
            <a:endParaRPr lang="en-US" sz="2200" dirty="0"/>
          </a:p>
        </p:txBody>
      </p:sp>
      <p:pic>
        <p:nvPicPr>
          <p:cNvPr id="9" name="Image 0" descr="/mnt/data/hourglass_vertica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0" y="1325880"/>
            <a:ext cx="3429000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CONVERSEMOS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600200"/>
            <a:ext cx="649224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21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¿Qué cosas tienen un comienzo? Nombra tres ejemplos.</a:t>
            </a:r>
            <a:endParaRPr lang="en-US" sz="2100" dirty="0"/>
          </a:p>
          <a:p>
            <a:r>
              <a:rPr lang="en-US" sz="21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¿Qué significa decir que algo es “eterno”?</a:t>
            </a:r>
            <a:endParaRPr lang="en-US" sz="2100" dirty="0"/>
          </a:p>
          <a:p>
            <a:r>
              <a:rPr lang="en-US" sz="21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¿Puedes imaginar algo que nunca haya comenzado?</a:t>
            </a:r>
            <a:endParaRPr lang="en-US" sz="2100" dirty="0"/>
          </a:p>
          <a:p>
            <a:r>
              <a:rPr lang="en-US" sz="21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 Dios no tuviera principio, ¿qué nos enseña eso sobre Él?</a:t>
            </a:r>
            <a:endParaRPr lang="en-US" sz="2100" dirty="0"/>
          </a:p>
        </p:txBody>
      </p:sp>
      <p:pic>
        <p:nvPicPr>
          <p:cNvPr id="7" name="Image 0" descr="/mnt/data/classroom_vertica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0" y="1417320"/>
            <a:ext cx="3429000" cy="44348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¿QUÉ SIGNIFICA ESTO?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417320"/>
            <a:ext cx="6583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Eternidad de Dios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14400" y="1965960"/>
            <a:ext cx="6537960" cy="1417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algn="l" indent="0" marL="0">
              <a:buNone/>
            </a:pPr>
            <a:r>
              <a:rPr lang="en-US" sz="2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no tuvo principio, no tendrá fin y no está limitado por el tiempo. Él siempre ha sido, siempre es y siempre será.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3886200"/>
            <a:ext cx="6720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Salmo 90:2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4325112"/>
            <a:ext cx="6720840" cy="7955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000" i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“Antes que naciesen los montes… desde el siglo y hasta el siglo, tú eres Dios.”</a:t>
            </a:r>
            <a:endParaRPr lang="en-US" sz="2000" dirty="0"/>
          </a:p>
        </p:txBody>
      </p:sp>
      <p:pic>
        <p:nvPicPr>
          <p:cNvPr id="10" name="Image 0" descr="/mnt/data/hourglass_vertica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0" y="1298448"/>
            <a:ext cx="3429000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¿CÓMO LO ENTENDEMOS ENTONCES?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377440" y="14173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DIOS ES ETERNO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188720" y="24231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A1A1A"/>
                </a:solidFill>
              </a:rPr>
              <a:t>No comenzó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4617720" y="24231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A1A1A"/>
                </a:solidFill>
              </a:rPr>
              <a:t>No termina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8046720" y="24231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A1A1A"/>
                </a:solidFill>
              </a:rPr>
              <a:t>No envejece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3566160" y="3657600"/>
            <a:ext cx="5120640" cy="0"/>
          </a:xfrm>
          <a:prstGeom prst="line">
            <a:avLst/>
          </a:prstGeom>
          <a:noFill/>
          <a:ln w="27940">
            <a:solidFill>
              <a:srgbClr val="D9A441"/>
            </a:solidFill>
            <a:prstDash val="solid"/>
            <a:headEnd type="none"/>
            <a:tailEnd type="triangle"/>
          </a:ln>
        </p:spPr>
      </p:sp>
      <p:sp>
        <p:nvSpPr>
          <p:cNvPr id="11" name="Text 9"/>
          <p:cNvSpPr/>
          <p:nvPr/>
        </p:nvSpPr>
        <p:spPr>
          <a:xfrm>
            <a:off x="2834640" y="32461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4B5563"/>
                </a:solidFill>
              </a:rPr>
              <a:t>Criaturas: vivimos dentro del tiempo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80160" y="4800600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i="1" dirty="0">
                <a:solidFill>
                  <a:srgbClr val="1A1A1A"/>
                </a:solidFill>
              </a:rPr>
              <a:t>Dios no está encerrado en la línea del tiempo.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VAMOS A LAS ESCRITURAS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417320"/>
            <a:ext cx="9875520" cy="5029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Busquen sus Biblias. Cada grupo puede leer uno de estos textos: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14400" y="2121408"/>
            <a:ext cx="1024128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Salmo 90:2 — Dios es “desde el siglo y hasta el siglo”.</a:t>
            </a:r>
            <a:endParaRPr lang="en-US" sz="2000" dirty="0"/>
          </a:p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Isaías 57:15 — Dios habita la eternidad.</a:t>
            </a:r>
            <a:endParaRPr lang="en-US" sz="2000" dirty="0"/>
          </a:p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Apocalipsis 1:8 — Dios es el Alfa y la Omega.</a:t>
            </a:r>
            <a:endParaRPr lang="en-US" sz="2000" dirty="0"/>
          </a:p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Timoteo 1:17 — Dios es Rey eterno.</a:t>
            </a:r>
            <a:endParaRPr lang="en-US" sz="2000" dirty="0"/>
          </a:p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Pedro 3:8 — Dios no mide el tiempo como nosotros.</a:t>
            </a:r>
            <a:endParaRPr lang="en-US" sz="2000" dirty="0"/>
          </a:p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Juan 8:58 — Jesús dice: “Yo soy”.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TEXTO CENTRAL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417320"/>
            <a:ext cx="10287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Salmo 90:2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1856232"/>
            <a:ext cx="10287000" cy="16642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500" i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“Antes que naciesen los montes, y formases la tierra y el mundo, y desde el siglo y hasta el siglo, tú eres Dios.”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914400" y="4069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65D"/>
                </a:solidFill>
              </a:rPr>
              <a:t>Pregunta para pensar: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4553712"/>
            <a:ext cx="9784080" cy="1188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21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¿Qué existía antes de los montes?</a:t>
            </a:r>
            <a:endParaRPr lang="en-US" sz="2100" dirty="0"/>
          </a:p>
          <a:p>
            <a:r>
              <a:rPr lang="en-US" sz="21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¿Qué existía antes de la tierra?</a:t>
            </a:r>
            <a:endParaRPr lang="en-US" sz="2100" dirty="0"/>
          </a:p>
          <a:p>
            <a:r>
              <a:rPr lang="en-US" sz="21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¿Qué nos dice esto sobre Dios?</a:t>
            </a:r>
            <a:endParaRPr lang="en-US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ANTES, AHORA Y DESPUÉS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7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1188720" y="2880360"/>
            <a:ext cx="9692640" cy="0"/>
          </a:xfrm>
          <a:prstGeom prst="line">
            <a:avLst/>
          </a:prstGeom>
          <a:noFill/>
          <a:ln w="30480">
            <a:solidFill>
              <a:srgbClr val="1B365D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1234440" y="2542032"/>
            <a:ext cx="676656" cy="676656"/>
          </a:xfrm>
          <a:prstGeom prst="ellipse">
            <a:avLst/>
          </a:prstGeom>
          <a:solidFill>
            <a:srgbClr val="D9A441"/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76072" y="3401568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</a:rPr>
              <a:t>Antes de la creación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391363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4B5563"/>
                </a:solidFill>
              </a:rPr>
              <a:t>Dios ya era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160520" y="2542032"/>
            <a:ext cx="676656" cy="676656"/>
          </a:xfrm>
          <a:prstGeom prst="ellipse">
            <a:avLst/>
          </a:prstGeom>
          <a:solidFill>
            <a:srgbClr val="1B365D"/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02152" y="3401568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</a:rPr>
              <a:t>Creación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383280" y="391363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4B5563"/>
                </a:solidFill>
              </a:rPr>
              <a:t>Dios hizo todo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7086600" y="2542032"/>
            <a:ext cx="676656" cy="676656"/>
          </a:xfrm>
          <a:prstGeom prst="ellipse">
            <a:avLst/>
          </a:prstGeom>
          <a:solidFill>
            <a:srgbClr val="1B365D"/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28232" y="3401568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</a:rPr>
              <a:t>Hoy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309360" y="391363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4B5563"/>
                </a:solidFill>
              </a:rPr>
              <a:t>Dios gobierna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10012680" y="2542032"/>
            <a:ext cx="676656" cy="676656"/>
          </a:xfrm>
          <a:prstGeom prst="ellipse">
            <a:avLst/>
          </a:prstGeom>
          <a:solidFill>
            <a:srgbClr val="1B365D"/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54312" y="3401568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</a:rPr>
              <a:t>Futuro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235440" y="391363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4B5563"/>
                </a:solidFill>
              </a:rPr>
              <a:t>Dios seguirá siendo Dios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1005840" y="5166360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i="1" dirty="0">
                <a:solidFill>
                  <a:srgbClr val="1A1A1A"/>
                </a:solidFill>
              </a:rPr>
              <a:t>Nosotros entramos en la historia. Dios está por encima de toda la historia.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ILUSTREMOS PARA ENTENDER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417320"/>
            <a:ext cx="6537960" cy="5943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Imagina que ves una película completa desde arriba: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2176272"/>
            <a:ext cx="644652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Los personajes solo viven una escena a la vez.</a:t>
            </a:r>
            <a:endParaRPr lang="en-US" sz="2000" dirty="0"/>
          </a:p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director conoce el inicio, el desarrollo y el final.</a:t>
            </a:r>
            <a:endParaRPr lang="en-US" sz="2000" dirty="0"/>
          </a:p>
          <a:p>
            <a:r>
              <a:rPr lang="en-US" sz="20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no aprende el final de la historia: Él la gobierna perfectamente.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14400" y="4892040"/>
            <a:ext cx="6492240" cy="777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000" b="1" i="1" dirty="0">
                <a:solidFill>
                  <a:srgbClr val="1B365D"/>
                </a:solidFill>
              </a:rPr>
              <a:t>La eternidad de Dios no significa que Él sea “muy viejo”. Significa que Él es sin principio y sin fin.</a:t>
            </a:r>
            <a:endParaRPr lang="en-US" sz="2000" dirty="0"/>
          </a:p>
        </p:txBody>
      </p:sp>
      <p:pic>
        <p:nvPicPr>
          <p:cNvPr id="9" name="Image 0" descr="/mnt/data/sky_vertica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0" y="1417320"/>
            <a:ext cx="3429000" cy="44348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12064"/>
            <a:ext cx="10652760" cy="0"/>
          </a:xfrm>
          <a:prstGeom prst="line">
            <a:avLst/>
          </a:prstGeom>
          <a:noFill/>
          <a:ln w="15240">
            <a:solidFill>
              <a:srgbClr val="22222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" y="6291072"/>
            <a:ext cx="10652760" cy="0"/>
          </a:xfrm>
          <a:prstGeom prst="line">
            <a:avLst/>
          </a:prstGeom>
          <a:noFill/>
          <a:ln w="10160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713232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1A1A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 PEQUEÑO REPASO DE APOLOGÉTICA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86384" y="6419088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77777"/>
                </a:solidFill>
              </a:rPr>
              <a:t>Serie los atributos de Dios · La eternidad de Dios · 9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14400" y="1325880"/>
            <a:ext cx="6309360" cy="4572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B36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Repaso 1: argumento del comienzo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14400" y="1938528"/>
            <a:ext cx="6355080" cy="2743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19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Todo lo que comienza a existir necesita una causa.</a:t>
            </a:r>
            <a:endParaRPr lang="en-US" sz="1900" dirty="0"/>
          </a:p>
          <a:p>
            <a:r>
              <a:rPr lang="en-US" sz="19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universo tuvo un comienzo.</a:t>
            </a:r>
            <a:endParaRPr lang="en-US" sz="1900" dirty="0"/>
          </a:p>
          <a:p>
            <a:r>
              <a:rPr lang="en-US" sz="19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 eso el universo necesita una causa que sea mayor que él.</a:t>
            </a:r>
            <a:endParaRPr lang="en-US" sz="1900" dirty="0"/>
          </a:p>
          <a:p>
            <a:r>
              <a:rPr lang="en-US" sz="19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Biblia presenta a Dios como el Creador eterno.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635240" y="1600200"/>
            <a:ext cx="3520440" cy="3611880"/>
          </a:xfrm>
          <a:prstGeom prst="roundRect">
            <a:avLst/>
          </a:prstGeom>
          <a:solidFill>
            <a:srgbClr val="FFF5DC"/>
          </a:solidFill>
          <a:ln w="16510">
            <a:solidFill>
              <a:srgbClr val="D9A44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845552" y="1828800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Ejemplo sencillo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818120" y="2240280"/>
            <a:ext cx="2834640" cy="2331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r>
              <a:rPr lang="en-US" sz="16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 escuchas una pelota romper una ventana, sabes que hubo una causa.</a:t>
            </a:r>
            <a:endParaRPr lang="en-US" sz="1600" dirty="0"/>
          </a:p>
          <a:p>
            <a:r>
              <a:rPr lang="en-US" sz="16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Las cosas que comienzan no aparecen de la nada.</a:t>
            </a:r>
            <a:endParaRPr lang="en-US" sz="1600" dirty="0"/>
          </a:p>
          <a:p>
            <a:r>
              <a:rPr lang="en-US" sz="16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Así también, el universo no apareció sin causa.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14400" y="5257800"/>
            <a:ext cx="100584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4B5563"/>
                </a:solidFill>
              </a:rPr>
              <a:t>Esto no reemplaza la Biblia; solo muestra que creer en un Creador eterno no es absurdo.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ChatGPT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eternidad de Dios</dc:title>
  <dc:subject>Serie los atributos de Dios - La eternidad de Dios</dc:subject>
  <dc:creator>OpenAI</dc:creator>
  <cp:lastModifiedBy>OpenAI</cp:lastModifiedBy>
  <cp:revision>1</cp:revision>
  <dcterms:created xsi:type="dcterms:W3CDTF">2026-05-24T01:40:37Z</dcterms:created>
  <dcterms:modified xsi:type="dcterms:W3CDTF">2026-05-24T01:40:37Z</dcterms:modified>
</cp:coreProperties>
</file>