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Lección revisada: menos repetición, hilo argumental más claro, incorpora la independencia como atributo comunicable de forma limitada y actividades más exigentes.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Argumento de dependencia/contingencia explicado para niños. Evita hacerlo repetitivo con la cadena práctica: aquí es razonamiento, no actividad.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Argumento del comienzo del universo, inspirado en una formulación moderna. Evita detalles técnicos; subraya la diferencia entre lo que comienza y Dios, que no comienza.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Conecta con sentido común sin entrar en ejemplos demasiado abstractos. “Si todo fuera caos, estudiar ciencias, matemáticas o lenguaje no tendría sentido”.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hagas una discusión filosófica pesada. Lleva a una intuición: los niños saben que decidir bien importa. Esa responsabilidad tiene mejor sentido si somos criaturas de un Dios personal y justo.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responde una objeción clásica. Corrige con paciencia: es buena pregunta, pero confunde Creador y criatura.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 explícitamente: estos argumentos no son cuatro lecciones separadas; son pistas que se unen. La Biblia nombra al Creador: el Dios vivo y verdadero.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Aplicación afectiva y evangélica. La independencia de Dios no lo hace frío; hace su amor más libre y generoso.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Haz que respondan con ejemplos: cantar por obligación versus cantar con gratitud; orar para manipular versus orar porque dependemos de Dios.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Equilibra acción y dependencia. Depender de Dios no es pasividad; es obediencia humilde.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Actividad más exigente. Pídeles que eviten respuestas simplonas. Deben explicar causas cercanas y causa última. Pueden trabajar con pan, celular, colegio, casa, amistad, respiración.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diapositiva evita perder el hilo. Repite la ruta brevemente cada vez que entres a una sección nueva.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Hazlo en equipos. Deben explicar “el error” y luego crear una versión verdadera. Ejemplos: “Puedo decidir, pero necesito a Dios para vivir y decidir bien”.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 preguntes sólo “qué harías”. Exige razones. Deben usar el lenguaje de la lección: independencia limitada, dependencia de Dios, responsabilidad.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Cierre evaluativo. Si responden bien, entendieron. Si responden mal, vuelve a Creador/criatura e independencia limitada.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Pide que lo repitan, luego que un niño explique la diferencia entre independencia de Dios e independencia humana.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Reto conectado con las actividades. Busca que la lección salga de la sala y llegue a decisiones concretas.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Cierra con calma y reverencia.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 quieres usar la palabra “aseidad”, sólo dilo como dato: significa que Dios existe por sí mismo. No hagas de esa palabra el centro.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Asigna textos a grupos. Pide que cada grupo responda en una frase: “Dios es…” y “nosotros somos/necesitamos…”.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Tres palabras para grabar: Creador, independiente, dador. Esta diapositiva da el marco bíblico antes de la apologética.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Esta distinción sostiene toda la lección. Si los niños entienden esto, entenderán mejor los argumentos apologéticos y la aplicación práctica.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Usa el lenguaje del usuario: una persona puede tomar decisiones sin pedir permiso a todos. Pero eso no significa independencia absoluta. Es una independencia creada, moralmente responsable y bajo Dios.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Mantén un equilibrio: no fatalismo, no autonomía absoluta. Los niños pueden decidir de verdad, pero no existen por sí mismos ni son la autoridad final sobre el bien y el mal.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la apologética como una ayuda. No pretendas que el argumento salve por sí mismo. Sirve para quitar obstáculos y mostrar que la fe bíblica no es irracional.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antastical_epic_landscape_cre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64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02920"/>
            <a:ext cx="2743200" cy="292608"/>
          </a:xfrm>
          <a:prstGeom prst="roundRect">
            <a:avLst>
              <a:gd name="adj" fmla="val 18750"/>
            </a:avLst>
          </a:prstGeom>
          <a:solidFill>
            <a:srgbClr val="F3B23B">
              <a:alpha val="94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31520" y="553212"/>
            <a:ext cx="2596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71321"/>
                </a:solidFill>
              </a:rPr>
              <a:t>SERIE LOS ATRIBUTOS DE DIOS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658368" y="1216152"/>
            <a:ext cx="6583680" cy="24231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LA</a:t>
            </a:r>
            <a:endParaRPr lang="en-US" sz="4300" dirty="0"/>
          </a:p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INDEPENDENCIA</a:t>
            </a:r>
            <a:endParaRPr lang="en-US" sz="4300" dirty="0"/>
          </a:p>
          <a:p>
            <a:pPr indent="0" marL="0">
              <a:buNone/>
            </a:pPr>
            <a:r>
              <a:rPr lang="en-US" sz="4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 DIOS</a:t>
            </a:r>
            <a:endParaRPr lang="en-US" sz="4300" dirty="0"/>
          </a:p>
        </p:txBody>
      </p:sp>
      <p:sp>
        <p:nvSpPr>
          <p:cNvPr id="7" name="Shape 4"/>
          <p:cNvSpPr/>
          <p:nvPr/>
        </p:nvSpPr>
        <p:spPr>
          <a:xfrm>
            <a:off x="685800" y="3776472"/>
            <a:ext cx="2743200" cy="0"/>
          </a:xfrm>
          <a:prstGeom prst="line">
            <a:avLst/>
          </a:prstGeom>
          <a:noFill/>
          <a:ln w="50800">
            <a:solidFill>
              <a:srgbClr val="F3B23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4069080"/>
            <a:ext cx="7040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50" b="1" dirty="0">
                <a:solidFill>
                  <a:srgbClr val="FFF7E8"/>
                </a:solidFill>
              </a:rPr>
              <a:t>Dios no depende de su creación.</a:t>
            </a:r>
            <a:endParaRPr lang="en-US" sz="2150" dirty="0"/>
          </a:p>
          <a:p>
            <a:pPr indent="0" marL="0">
              <a:buNone/>
            </a:pPr>
            <a:r>
              <a:rPr lang="en-US" sz="2150" b="1" dirty="0">
                <a:solidFill>
                  <a:srgbClr val="FFF7E8"/>
                </a:solidFill>
              </a:rPr>
              <a:t>Nosotros tenemos independencia real, pero limitada.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685800" y="58978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</a:rPr>
              <a:t>Lección para niños hasta 12 años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bright_cheerful_cartoon_children_s_illustration_batch_5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66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ARGUMENTO 1: TODO LO DEPENDIENTE APUNTA A UN FUNDAMENTO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10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10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04672" y="1234440"/>
            <a:ext cx="5349240" cy="4526280"/>
          </a:xfrm>
          <a:prstGeom prst="roundRect">
            <a:avLst>
              <a:gd name="adj" fmla="val 2424"/>
            </a:avLst>
          </a:prstGeom>
          <a:solidFill>
            <a:srgbClr val="0E1B2B">
              <a:alpha val="96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572768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3B23B"/>
                </a:solidFill>
              </a:rPr>
              <a:t>No basta decir: “depende de otra cosa”.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2148840"/>
            <a:ext cx="4800600" cy="19659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Un vagón no mueve todo el tren.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Una cadena de cosas dependientes necesita un fundamento.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Si nada tuviera vida en sí mismo, nada podría existir.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La Biblia presenta a Dios como el fundamento independiente.</a:t>
            </a:r>
            <a:endParaRPr lang="en-US" sz="1640" dirty="0"/>
          </a:p>
        </p:txBody>
      </p:sp>
      <p:sp>
        <p:nvSpPr>
          <p:cNvPr id="12" name="Text 9"/>
          <p:cNvSpPr/>
          <p:nvPr/>
        </p:nvSpPr>
        <p:spPr>
          <a:xfrm>
            <a:off x="1078992" y="4892040"/>
            <a:ext cx="4800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F3B23B"/>
                </a:solidFill>
              </a:rPr>
              <a:t>Conclusión: la dependencia no se explica sola.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antastical_epic_landscape_cre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50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ARGUMENTO 2: LO QUE COMIENZA NECESITA CAUSA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11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11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880360" y="2761488"/>
            <a:ext cx="420624" cy="0"/>
          </a:xfrm>
          <a:prstGeom prst="line">
            <a:avLst/>
          </a:prstGeom>
          <a:noFill/>
          <a:ln w="2794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0" name="Shape 7"/>
          <p:cNvSpPr/>
          <p:nvPr/>
        </p:nvSpPr>
        <p:spPr>
          <a:xfrm>
            <a:off x="5577840" y="2761488"/>
            <a:ext cx="420624" cy="0"/>
          </a:xfrm>
          <a:prstGeom prst="line">
            <a:avLst/>
          </a:prstGeom>
          <a:noFill/>
          <a:ln w="2794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1" name="Shape 8"/>
          <p:cNvSpPr/>
          <p:nvPr/>
        </p:nvSpPr>
        <p:spPr>
          <a:xfrm>
            <a:off x="8275320" y="2761488"/>
            <a:ext cx="420624" cy="0"/>
          </a:xfrm>
          <a:prstGeom prst="line">
            <a:avLst/>
          </a:prstGeom>
          <a:noFill/>
          <a:ln w="2794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2" name="Shape 9"/>
          <p:cNvSpPr/>
          <p:nvPr/>
        </p:nvSpPr>
        <p:spPr>
          <a:xfrm>
            <a:off x="731520" y="2057400"/>
            <a:ext cx="2148840" cy="1417320"/>
          </a:xfrm>
          <a:prstGeom prst="roundRect">
            <a:avLst>
              <a:gd name="adj" fmla="val 7742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77824" y="2331720"/>
            <a:ext cx="347472" cy="347472"/>
          </a:xfrm>
          <a:prstGeom prst="ellipse">
            <a:avLst/>
          </a:prstGeom>
          <a:solidFill>
            <a:srgbClr val="2E86DE"/>
          </a:solidFill>
          <a:ln w="12700">
            <a:solidFill>
              <a:srgbClr val="2E86DE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77824" y="241401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1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1261872" y="2359152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Lo que comienza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no aparece solo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3429000" y="2057400"/>
            <a:ext cx="2148840" cy="1417320"/>
          </a:xfrm>
          <a:prstGeom prst="roundRect">
            <a:avLst>
              <a:gd name="adj" fmla="val 7742"/>
            </a:avLst>
          </a:prstGeom>
          <a:solidFill>
            <a:srgbClr val="FFF7E8"/>
          </a:solidFill>
          <a:ln w="13970">
            <a:solidFill>
              <a:srgbClr val="35B36B">
                <a:alpha val="75000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575304" y="2331720"/>
            <a:ext cx="347472" cy="347472"/>
          </a:xfrm>
          <a:prstGeom prst="ellipse">
            <a:avLst/>
          </a:prstGeom>
          <a:solidFill>
            <a:srgbClr val="35B36B"/>
          </a:solidFill>
          <a:ln w="12700">
            <a:solidFill>
              <a:srgbClr val="35B36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575304" y="241401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2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3959352" y="2359152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El universo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tuvo comienzo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6126480" y="2057400"/>
            <a:ext cx="2148840" cy="1417320"/>
          </a:xfrm>
          <a:prstGeom prst="roundRect">
            <a:avLst>
              <a:gd name="adj" fmla="val 7742"/>
            </a:avLst>
          </a:prstGeom>
          <a:solidFill>
            <a:srgbClr val="FFF7E8"/>
          </a:solidFill>
          <a:ln w="13970">
            <a:solidFill>
              <a:srgbClr val="7757D9">
                <a:alpha val="75000"/>
              </a:srgbClr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72784" y="2331720"/>
            <a:ext cx="347472" cy="347472"/>
          </a:xfrm>
          <a:prstGeom prst="ellipse">
            <a:avLst/>
          </a:prstGeom>
          <a:solidFill>
            <a:srgbClr val="7757D9"/>
          </a:solidFill>
          <a:ln w="12700">
            <a:solidFill>
              <a:srgbClr val="7757D9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272784" y="241401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</a:rPr>
              <a:t>3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6656832" y="2359152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Su causa debe ser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b="1" dirty="0">
                <a:solidFill>
                  <a:srgbClr val="172033"/>
                </a:solidFill>
              </a:rPr>
              <a:t>mayor que él</a:t>
            </a:r>
            <a:endParaRPr lang="en-US" sz="1350" dirty="0"/>
          </a:p>
        </p:txBody>
      </p:sp>
      <p:sp>
        <p:nvSpPr>
          <p:cNvPr id="24" name="Shape 21"/>
          <p:cNvSpPr/>
          <p:nvPr/>
        </p:nvSpPr>
        <p:spPr>
          <a:xfrm>
            <a:off x="8823960" y="2057400"/>
            <a:ext cx="2148840" cy="1417320"/>
          </a:xfrm>
          <a:prstGeom prst="roundRect">
            <a:avLst>
              <a:gd name="adj" fmla="val 7742"/>
            </a:avLst>
          </a:prstGeom>
          <a:solidFill>
            <a:srgbClr val="F3B23B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970264" y="2331720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8970264" y="241401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4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9354312" y="2359152"/>
            <a:ext cx="1463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71321"/>
                </a:solidFill>
              </a:rPr>
              <a:t>La Biblia dice:</a:t>
            </a:r>
            <a:endParaRPr lang="en-US" sz="1350" dirty="0"/>
          </a:p>
          <a:p>
            <a:pPr algn="ctr" indent="0" marL="0">
              <a:buNone/>
            </a:pPr>
            <a:r>
              <a:rPr lang="en-US" sz="1350" b="1" dirty="0">
                <a:solidFill>
                  <a:srgbClr val="071321"/>
                </a:solidFill>
              </a:rPr>
              <a:t>Dios creó</a:t>
            </a:r>
            <a:endParaRPr lang="en-US" sz="1350" dirty="0"/>
          </a:p>
        </p:txBody>
      </p:sp>
      <p:sp>
        <p:nvSpPr>
          <p:cNvPr id="28" name="Shape 25"/>
          <p:cNvSpPr/>
          <p:nvPr/>
        </p:nvSpPr>
        <p:spPr>
          <a:xfrm>
            <a:off x="1005840" y="4297680"/>
            <a:ext cx="10149840" cy="960120"/>
          </a:xfrm>
          <a:prstGeom prst="roundRect">
            <a:avLst>
              <a:gd name="adj" fmla="val 11429"/>
            </a:avLst>
          </a:prstGeom>
          <a:solidFill>
            <a:srgbClr val="0E1B2B">
              <a:alpha val="97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325880" y="4590288"/>
            <a:ext cx="9464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FFFFFF"/>
                </a:solidFill>
              </a:rPr>
              <a:t>Importante: no decimos que “todo” necesita causa. Decimos que lo que comienza a existir necesita causa. Dios no comenzó.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ARGUMENTO 3: UN MUNDO QUE SE PUEDE ENTENDER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12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373368" y="1024128"/>
            <a:ext cx="5129784" cy="4718304"/>
          </a:xfrm>
          <a:prstGeom prst="roundRect">
            <a:avLst>
              <a:gd name="adj" fmla="val 2326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bright_cozy_indoor_still_life_scene_on_a_batch_2.png">    </p:cNvPr>
          <p:cNvPicPr>
            <a:picLocks noChangeAspect="1"/>
          </p:cNvPicPr>
          <p:nvPr/>
        </p:nvPicPr>
        <p:blipFill>
          <a:blip r:embed="rId1"/>
          <a:srcRect l="19377" r="19377" t="0" b="0"/>
          <a:stretch/>
        </p:blipFill>
        <p:spPr>
          <a:xfrm>
            <a:off x="6400800" y="1051560"/>
            <a:ext cx="5074920" cy="466344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61872"/>
            <a:ext cx="5257800" cy="4526280"/>
          </a:xfrm>
          <a:prstGeom prst="roundRect">
            <a:avLst>
              <a:gd name="adj" fmla="val 2424"/>
            </a:avLst>
          </a:prstGeom>
          <a:solidFill>
            <a:srgbClr val="0E1B2B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600200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3B23B"/>
                </a:solidFill>
              </a:rPr>
              <a:t>La realidad tiene orden.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1024128" y="2240280"/>
            <a:ext cx="4663440" cy="17373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Podemos sumar y medir.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La lógica funciona.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El cuerpo, la luz, el agua y las plantas tienen patrones.</a:t>
            </a:r>
            <a:endParaRPr lang="en-US" sz="1640" dirty="0"/>
          </a:p>
          <a:p>
            <a:pPr indent="0" marL="0">
              <a:buNone/>
            </a:pPr>
            <a:r>
              <a:rPr lang="en-US" sz="1640" dirty="0">
                <a:solidFill>
                  <a:srgbClr val="FFFFFF"/>
                </a:solidFill>
              </a:rPr>
              <a:t>• Un mundo inteligible apunta a una mente sabia, no al absurdo.</a:t>
            </a:r>
            <a:endParaRPr lang="en-US" sz="1640" dirty="0"/>
          </a:p>
        </p:txBody>
      </p:sp>
      <p:sp>
        <p:nvSpPr>
          <p:cNvPr id="13" name="Text 10"/>
          <p:cNvSpPr/>
          <p:nvPr/>
        </p:nvSpPr>
        <p:spPr>
          <a:xfrm>
            <a:off x="1024128" y="47548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30" b="1" dirty="0">
                <a:solidFill>
                  <a:srgbClr val="FFF7E8"/>
                </a:solidFill>
              </a:rPr>
              <a:t>Esto no reemplaza la Biblia; nos ayuda a ver que creer en un Creador sabio tiene sentido.</a:t>
            </a:r>
            <a:endParaRPr lang="en-US" sz="16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ARGUMENTO 4: PERSONAS QUE DECIDEN Y RESPONDEN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13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281928" y="960120"/>
            <a:ext cx="5312664" cy="4764024"/>
          </a:xfrm>
          <a:prstGeom prst="roundRect">
            <a:avLst>
              <a:gd name="adj" fmla="val 2303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softly_lit_two_panel_storybook_style_illu_batch_7.png">    </p:cNvPr>
          <p:cNvPicPr>
            <a:picLocks noChangeAspect="1"/>
          </p:cNvPicPr>
          <p:nvPr/>
        </p:nvPicPr>
        <p:blipFill>
          <a:blip r:embed="rId1"/>
          <a:srcRect l="18582" r="18582" t="0" b="0"/>
          <a:stretch/>
        </p:blipFill>
        <p:spPr>
          <a:xfrm>
            <a:off x="6309360" y="987552"/>
            <a:ext cx="5257800" cy="47091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61872"/>
            <a:ext cx="516636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572768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321"/>
                </a:solidFill>
              </a:rPr>
              <a:t>Nuestra independencia limitada también apunta a Dios.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4128" y="2331720"/>
            <a:ext cx="4617720" cy="18288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580" dirty="0">
                <a:solidFill>
                  <a:srgbClr val="172033"/>
                </a:solidFill>
              </a:rPr>
              <a:t>• Sabemos que algunas decisiones son buenas o malas.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172033"/>
                </a:solidFill>
              </a:rPr>
              <a:t>• Podemos reconocer culpa, pedir perdón y corregir.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172033"/>
                </a:solidFill>
              </a:rPr>
              <a:t>• Actuamos como personas responsables, no como piedras o máquinas.</a:t>
            </a:r>
            <a:endParaRPr lang="en-US" sz="1580" dirty="0"/>
          </a:p>
          <a:p>
            <a:pPr indent="0" marL="0">
              <a:buNone/>
            </a:pPr>
            <a:r>
              <a:rPr lang="en-US" sz="1580" dirty="0">
                <a:solidFill>
                  <a:srgbClr val="172033"/>
                </a:solidFill>
              </a:rPr>
              <a:t>• Eso encaja con haber sido creados a imagen de Dios.</a:t>
            </a:r>
            <a:endParaRPr lang="en-US" sz="1580" dirty="0"/>
          </a:p>
        </p:txBody>
      </p:sp>
      <p:sp>
        <p:nvSpPr>
          <p:cNvPr id="13" name="Text 10"/>
          <p:cNvSpPr/>
          <p:nvPr/>
        </p:nvSpPr>
        <p:spPr>
          <a:xfrm>
            <a:off x="1024128" y="4800600"/>
            <a:ext cx="4617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30" b="1" dirty="0">
                <a:solidFill>
                  <a:srgbClr val="2E86DE"/>
                </a:solidFill>
              </a:rPr>
              <a:t>Pregunta: si sólo fuéramos materia sin propósito, ¿por qué hablaríamos de responsabilidad?</a:t>
            </a:r>
            <a:endParaRPr lang="en-US" sz="16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PREGUNTA DIFÍCIL: ¿QUIÉN HIZO A DIOS?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14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822960" y="1170432"/>
            <a:ext cx="1056132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1481328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1"/>
                </a:solidFill>
              </a:rPr>
              <a:t>Respuesta corta: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143000" y="187452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72033"/>
                </a:solidFill>
              </a:rPr>
              <a:t>Nadie hizo a Dios.</a:t>
            </a:r>
            <a:endParaRPr lang="en-US" sz="3400" dirty="0"/>
          </a:p>
        </p:txBody>
      </p:sp>
      <p:sp>
        <p:nvSpPr>
          <p:cNvPr id="11" name="Shape 9"/>
          <p:cNvSpPr/>
          <p:nvPr/>
        </p:nvSpPr>
        <p:spPr>
          <a:xfrm>
            <a:off x="3977640" y="2578608"/>
            <a:ext cx="4224528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1600" y="2944368"/>
            <a:ext cx="4526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550" dirty="0">
                <a:solidFill>
                  <a:srgbClr val="172033"/>
                </a:solidFill>
              </a:rPr>
              <a:t>Lo que comienza necesita causa.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6080760" y="2944368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3B23B"/>
                </a:solidFill>
              </a:rPr>
              <a:t>→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46520" y="2944368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86DE"/>
                </a:solidFill>
              </a:rPr>
              <a:t>Dios no comenzó.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371600" y="3474720"/>
            <a:ext cx="4526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550" dirty="0">
                <a:solidFill>
                  <a:srgbClr val="172033"/>
                </a:solidFill>
              </a:rPr>
              <a:t>Lo que depende necesita fundamento.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6080760" y="3474720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3B23B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46520" y="3474720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86DE"/>
                </a:solidFill>
              </a:rPr>
              <a:t>Dios no depende.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1371600" y="4005072"/>
            <a:ext cx="4526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550" dirty="0">
                <a:solidFill>
                  <a:srgbClr val="172033"/>
                </a:solidFill>
              </a:rPr>
              <a:t>Lo creado recibe vida.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6080760" y="4005072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3B23B"/>
                </a:solidFill>
              </a:rPr>
              <a:t>→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446520" y="4005072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86DE"/>
                </a:solidFill>
              </a:rPr>
              <a:t>Dios tiene vida en sí mismo.</a:t>
            </a:r>
            <a:endParaRPr lang="en-US" sz="1550" dirty="0"/>
          </a:p>
        </p:txBody>
      </p:sp>
      <p:sp>
        <p:nvSpPr>
          <p:cNvPr id="21" name="Shape 19"/>
          <p:cNvSpPr/>
          <p:nvPr/>
        </p:nvSpPr>
        <p:spPr>
          <a:xfrm>
            <a:off x="3127248" y="4736592"/>
            <a:ext cx="5943600" cy="658368"/>
          </a:xfrm>
          <a:prstGeom prst="roundRect">
            <a:avLst>
              <a:gd name="adj" fmla="val 16667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328416" y="4882896"/>
            <a:ext cx="55412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86DE"/>
                </a:solidFill>
              </a:rPr>
              <a:t>Éxodo 3:14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328416" y="5221224"/>
            <a:ext cx="5541264" cy="1828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i="1" dirty="0">
                <a:solidFill>
                  <a:srgbClr val="172033"/>
                </a:solidFill>
              </a:rPr>
              <a:t>“YO SOY EL QUE SOY.”</a:t>
            </a:r>
            <a:endParaRPr lang="en-US" sz="1650" dirty="0"/>
          </a:p>
        </p:txBody>
      </p:sp>
      <p:sp>
        <p:nvSpPr>
          <p:cNvPr id="24" name="Text 22"/>
          <p:cNvSpPr/>
          <p:nvPr/>
        </p:nvSpPr>
        <p:spPr>
          <a:xfrm>
            <a:off x="914400" y="5870448"/>
            <a:ext cx="10378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3B23B"/>
                </a:solidFill>
              </a:rPr>
              <a:t>Dios no es una pieza más dentro del mundo. Él es el fundamento de todo lo demás.</a:t>
            </a:r>
            <a:endParaRPr lang="en-US" sz="1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antastical_epic_landscape_cre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45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JUNTEMOS LAS PIEZAS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15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15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914400" y="1417320"/>
            <a:ext cx="4800600" cy="1325880"/>
          </a:xfrm>
          <a:prstGeom prst="roundRect">
            <a:avLst>
              <a:gd name="adj" fmla="val 8276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97280" y="1618488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2E86DE"/>
                </a:solidFill>
              </a:rPr>
              <a:t>Dependencia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143000" y="210312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172033"/>
                </a:solidFill>
              </a:rPr>
              <a:t>las criaturas reciben</a:t>
            </a:r>
            <a:endParaRPr lang="en-US" sz="1380" dirty="0"/>
          </a:p>
        </p:txBody>
      </p:sp>
      <p:sp>
        <p:nvSpPr>
          <p:cNvPr id="12" name="Shape 9"/>
          <p:cNvSpPr/>
          <p:nvPr/>
        </p:nvSpPr>
        <p:spPr>
          <a:xfrm>
            <a:off x="6446520" y="1417320"/>
            <a:ext cx="4800600" cy="1325880"/>
          </a:xfrm>
          <a:prstGeom prst="roundRect">
            <a:avLst>
              <a:gd name="adj" fmla="val 8276"/>
            </a:avLst>
          </a:prstGeom>
          <a:solidFill>
            <a:srgbClr val="FFF7E8"/>
          </a:solidFill>
          <a:ln w="13970">
            <a:solidFill>
              <a:srgbClr val="35B36B">
                <a:alpha val="75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29400" y="1618488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5B36B"/>
                </a:solidFill>
              </a:rPr>
              <a:t>Comienzo</a:t>
            </a:r>
            <a:endParaRPr lang="en-US" sz="1900" dirty="0"/>
          </a:p>
        </p:txBody>
      </p:sp>
      <p:sp>
        <p:nvSpPr>
          <p:cNvPr id="14" name="Text 11"/>
          <p:cNvSpPr/>
          <p:nvPr/>
        </p:nvSpPr>
        <p:spPr>
          <a:xfrm>
            <a:off x="6675120" y="210312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172033"/>
                </a:solidFill>
              </a:rPr>
              <a:t>el universo no se explica solo</a:t>
            </a:r>
            <a:endParaRPr lang="en-US" sz="1380" dirty="0"/>
          </a:p>
        </p:txBody>
      </p:sp>
      <p:sp>
        <p:nvSpPr>
          <p:cNvPr id="15" name="Shape 12"/>
          <p:cNvSpPr/>
          <p:nvPr/>
        </p:nvSpPr>
        <p:spPr>
          <a:xfrm>
            <a:off x="914400" y="3749040"/>
            <a:ext cx="4800600" cy="1325880"/>
          </a:xfrm>
          <a:prstGeom prst="roundRect">
            <a:avLst>
              <a:gd name="adj" fmla="val 8276"/>
            </a:avLst>
          </a:prstGeom>
          <a:solidFill>
            <a:srgbClr val="FFF7E8"/>
          </a:solidFill>
          <a:ln w="13970">
            <a:solidFill>
              <a:srgbClr val="7757D9">
                <a:alpha val="7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97280" y="3950208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7757D9"/>
                </a:solidFill>
              </a:rPr>
              <a:t>Orden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1143000" y="443484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172033"/>
                </a:solidFill>
              </a:rPr>
              <a:t>la realidad se puede entender</a:t>
            </a:r>
            <a:endParaRPr lang="en-US" sz="1380" dirty="0"/>
          </a:p>
        </p:txBody>
      </p:sp>
      <p:sp>
        <p:nvSpPr>
          <p:cNvPr id="18" name="Shape 15"/>
          <p:cNvSpPr/>
          <p:nvPr/>
        </p:nvSpPr>
        <p:spPr>
          <a:xfrm>
            <a:off x="6446520" y="3749040"/>
            <a:ext cx="4800600" cy="1325880"/>
          </a:xfrm>
          <a:prstGeom prst="roundRect">
            <a:avLst>
              <a:gd name="adj" fmla="val 8276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629400" y="3950208"/>
            <a:ext cx="4434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3B23B"/>
                </a:solidFill>
              </a:rPr>
              <a:t>Persona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6675120" y="4434840"/>
            <a:ext cx="4343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dirty="0">
                <a:solidFill>
                  <a:srgbClr val="172033"/>
                </a:solidFill>
              </a:rPr>
              <a:t>decidimos y respondemos</a:t>
            </a:r>
            <a:endParaRPr lang="en-US" sz="1380" dirty="0"/>
          </a:p>
        </p:txBody>
      </p:sp>
      <p:sp>
        <p:nvSpPr>
          <p:cNvPr id="21" name="Shape 18"/>
          <p:cNvSpPr/>
          <p:nvPr/>
        </p:nvSpPr>
        <p:spPr>
          <a:xfrm>
            <a:off x="6080760" y="2560320"/>
            <a:ext cx="0" cy="91440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22" name="Shape 19"/>
          <p:cNvSpPr/>
          <p:nvPr/>
        </p:nvSpPr>
        <p:spPr>
          <a:xfrm>
            <a:off x="3794760" y="2743200"/>
            <a:ext cx="4572000" cy="960120"/>
          </a:xfrm>
          <a:prstGeom prst="roundRect">
            <a:avLst>
              <a:gd name="adj" fmla="val 11429"/>
            </a:avLst>
          </a:prstGeom>
          <a:solidFill>
            <a:srgbClr val="0E1B2B">
              <a:alpha val="98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977640" y="2935224"/>
            <a:ext cx="4206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50" b="1" dirty="0">
                <a:solidFill>
                  <a:srgbClr val="FFFFFF"/>
                </a:solidFill>
              </a:rPr>
              <a:t>Todo apunta al</a:t>
            </a:r>
            <a:endParaRPr lang="en-US" sz="1850" dirty="0"/>
          </a:p>
          <a:p>
            <a:pPr algn="ctr" indent="0" marL="0">
              <a:buNone/>
            </a:pPr>
            <a:r>
              <a:rPr lang="en-US" sz="1850" b="1" dirty="0">
                <a:solidFill>
                  <a:srgbClr val="FFFFFF"/>
                </a:solidFill>
              </a:rPr>
              <a:t>DIOS CREADOR INDEPENDIENTE</a:t>
            </a:r>
            <a:endParaRPr lang="en-US" sz="1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¿Y ENTONCES DIOS ME AMA?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16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419088" y="1024128"/>
            <a:ext cx="5129784" cy="4700016"/>
          </a:xfrm>
          <a:prstGeom prst="roundRect">
            <a:avLst>
              <a:gd name="adj" fmla="val 2335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cozy_illustrated_cgi_like_scene_inside_a_r_batch_1.png">    </p:cNvPr>
          <p:cNvPicPr>
            <a:picLocks noChangeAspect="1"/>
          </p:cNvPicPr>
          <p:nvPr/>
        </p:nvPicPr>
        <p:blipFill>
          <a:blip r:embed="rId1"/>
          <a:srcRect l="19257" r="19257" t="0" b="0"/>
          <a:stretch/>
        </p:blipFill>
        <p:spPr>
          <a:xfrm>
            <a:off x="6446520" y="1051560"/>
            <a:ext cx="5074920" cy="464515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61872"/>
            <a:ext cx="525780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600200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71321"/>
                </a:solidFill>
              </a:rPr>
              <a:t>Sí. Y su amor es más precioso.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024128" y="2176272"/>
            <a:ext cx="4663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172033"/>
                </a:solidFill>
              </a:rPr>
              <a:t>Dios no nos ama porque nos necesite.</a:t>
            </a:r>
            <a:endParaRPr lang="en-US" sz="2500" dirty="0"/>
          </a:p>
          <a:p>
            <a:pPr indent="0" marL="0">
              <a:buNone/>
            </a:pPr>
            <a:r>
              <a:rPr lang="en-US" sz="2500" b="1" dirty="0">
                <a:solidFill>
                  <a:srgbClr val="172033"/>
                </a:solidFill>
              </a:rPr>
              <a:t>Nos ama porque Él es bueno.</a:t>
            </a:r>
            <a:endParaRPr lang="en-US" sz="2500" dirty="0"/>
          </a:p>
        </p:txBody>
      </p:sp>
      <p:sp>
        <p:nvSpPr>
          <p:cNvPr id="13" name="Text 10"/>
          <p:cNvSpPr/>
          <p:nvPr/>
        </p:nvSpPr>
        <p:spPr>
          <a:xfrm>
            <a:off x="1024128" y="3383280"/>
            <a:ext cx="4617720" cy="118872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70" dirty="0">
                <a:solidFill>
                  <a:srgbClr val="172033"/>
                </a:solidFill>
              </a:rPr>
              <a:t>• Su amor no nace de vacío.</a:t>
            </a:r>
            <a:endParaRPr lang="en-US" sz="1670" dirty="0"/>
          </a:p>
          <a:p>
            <a:pPr indent="0" marL="0">
              <a:buNone/>
            </a:pPr>
            <a:r>
              <a:rPr lang="en-US" sz="1670" dirty="0">
                <a:solidFill>
                  <a:srgbClr val="172033"/>
                </a:solidFill>
              </a:rPr>
              <a:t>• Su cuidado no depende de que lo completemos.</a:t>
            </a:r>
            <a:endParaRPr lang="en-US" sz="1670" dirty="0"/>
          </a:p>
          <a:p>
            <a:pPr indent="0" marL="0">
              <a:buNone/>
            </a:pPr>
            <a:r>
              <a:rPr lang="en-US" sz="1670" dirty="0">
                <a:solidFill>
                  <a:srgbClr val="172033"/>
                </a:solidFill>
              </a:rPr>
              <a:t>• En Cristo, Dios se acerca por pura gracia.</a:t>
            </a:r>
            <a:endParaRPr lang="en-US" sz="1670" dirty="0"/>
          </a:p>
        </p:txBody>
      </p:sp>
      <p:sp>
        <p:nvSpPr>
          <p:cNvPr id="14" name="Text 11"/>
          <p:cNvSpPr/>
          <p:nvPr/>
        </p:nvSpPr>
        <p:spPr>
          <a:xfrm>
            <a:off x="1024128" y="489204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2E86DE"/>
                </a:solidFill>
              </a:rPr>
              <a:t>El Dios independiente decidió amar, salvar y sostener.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ADORACIÓN: NO COMPLETAMOS A DIOS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17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822960" y="1234440"/>
            <a:ext cx="5212080" cy="1417320"/>
          </a:xfrm>
          <a:prstGeom prst="roundRect">
            <a:avLst>
              <a:gd name="adj" fmla="val 7742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4128" y="1380744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86DE"/>
                </a:solidFill>
              </a:rPr>
              <a:t>Salmo 50:12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024128" y="1719072"/>
            <a:ext cx="4809744" cy="7772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i="1" dirty="0">
                <a:solidFill>
                  <a:srgbClr val="172033"/>
                </a:solidFill>
              </a:rPr>
              <a:t>“Si yo tuviese hambre, no te lo diría a ti; porque mío es el mundo y su plenitud.”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822960" y="2971800"/>
            <a:ext cx="5212080" cy="2423160"/>
          </a:xfrm>
          <a:prstGeom prst="roundRect">
            <a:avLst>
              <a:gd name="adj" fmla="val 4528"/>
            </a:avLst>
          </a:prstGeom>
          <a:solidFill>
            <a:srgbClr val="0E1B2B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78992" y="3291840"/>
            <a:ext cx="4709160" cy="141732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</a:rPr>
              <a:t>• Dios no se vuelve más Dios cuando cantamos.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</a:rPr>
              <a:t>• Dios no necesita nuestras cosas para ser feliz.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FFFFFF"/>
                </a:solidFill>
              </a:rPr>
              <a:t>• Adoramos porque Él es digno y nosotros necesitamos acercarnos a Él.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6464808" y="1088136"/>
            <a:ext cx="4946904" cy="4581144"/>
          </a:xfrm>
          <a:prstGeom prst="roundRect">
            <a:avLst>
              <a:gd name="adj" fmla="val 2395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14" name="Image 0" descr="/mnt/data/a_warm_glowing_spiritual_illustration_painting_l_batch_8.png">    </p:cNvPr>
          <p:cNvPicPr>
            <a:picLocks noChangeAspect="1"/>
          </p:cNvPicPr>
          <p:nvPr/>
        </p:nvPicPr>
        <p:blipFill>
          <a:blip r:embed="rId1"/>
          <a:srcRect l="19586" r="19586" t="0" b="0"/>
          <a:stretch/>
        </p:blipFill>
        <p:spPr>
          <a:xfrm>
            <a:off x="6492240" y="1115568"/>
            <a:ext cx="4892040" cy="452628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914400" y="5806440"/>
            <a:ext cx="10332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70" b="1" dirty="0">
                <a:solidFill>
                  <a:srgbClr val="F3B23B"/>
                </a:solidFill>
              </a:rPr>
              <a:t>Pregunta de conversación: ¿qué cambia cuando entiendo que la adoración no ayuda a Dios, sino que ordena mi corazón ante Dios?</a:t>
            </a:r>
            <a:endParaRPr lang="en-US" sz="157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VIDA COTIDIANA: DEPENDER BIEN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18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327648" y="978408"/>
            <a:ext cx="5221224" cy="4764024"/>
          </a:xfrm>
          <a:prstGeom prst="roundRect">
            <a:avLst>
              <a:gd name="adj" fmla="val 2303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softly_lit_two_panel_storybook_style_illu_batch_7.png">    </p:cNvPr>
          <p:cNvPicPr>
            <a:picLocks noChangeAspect="1"/>
          </p:cNvPicPr>
          <p:nvPr/>
        </p:nvPicPr>
        <p:blipFill>
          <a:blip r:embed="rId1"/>
          <a:srcRect l="19128" r="19128" t="0" b="0"/>
          <a:stretch/>
        </p:blipFill>
        <p:spPr>
          <a:xfrm>
            <a:off x="6355080" y="1005840"/>
            <a:ext cx="5166360" cy="47091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61872"/>
            <a:ext cx="516636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600200"/>
            <a:ext cx="4617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71321"/>
                </a:solidFill>
              </a:rPr>
              <a:t>Depender de Dios no es flojera.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024128" y="2148840"/>
            <a:ext cx="4617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172033"/>
                </a:solidFill>
              </a:rPr>
              <a:t>Es hacer mi parte sabiendo que mi vida, fuerzas y resultados están en sus manos.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024128" y="3127248"/>
            <a:ext cx="4617720" cy="13716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60" dirty="0">
                <a:solidFill>
                  <a:srgbClr val="172033"/>
                </a:solidFill>
              </a:rPr>
              <a:t>• Estudio con responsabilidad.</a:t>
            </a:r>
            <a:endParaRPr lang="en-US" sz="1660" dirty="0"/>
          </a:p>
          <a:p>
            <a:pPr indent="0" marL="0">
              <a:buNone/>
            </a:pPr>
            <a:r>
              <a:rPr lang="en-US" sz="1660" dirty="0">
                <a:solidFill>
                  <a:srgbClr val="172033"/>
                </a:solidFill>
              </a:rPr>
              <a:t>• Pido perdón cuando peco.</a:t>
            </a:r>
            <a:endParaRPr lang="en-US" sz="1660" dirty="0"/>
          </a:p>
          <a:p>
            <a:pPr indent="0" marL="0">
              <a:buNone/>
            </a:pPr>
            <a:r>
              <a:rPr lang="en-US" sz="1660" dirty="0">
                <a:solidFill>
                  <a:srgbClr val="172033"/>
                </a:solidFill>
              </a:rPr>
              <a:t>• No vivo como si todo dependiera de mí.</a:t>
            </a:r>
            <a:endParaRPr lang="en-US" sz="1660" dirty="0"/>
          </a:p>
          <a:p>
            <a:pPr indent="0" marL="0">
              <a:buNone/>
            </a:pPr>
            <a:r>
              <a:rPr lang="en-US" sz="1660" dirty="0">
                <a:solidFill>
                  <a:srgbClr val="172033"/>
                </a:solidFill>
              </a:rPr>
              <a:t>• Oro porque Dios no se cansa.</a:t>
            </a:r>
            <a:endParaRPr lang="en-US" sz="1660" dirty="0"/>
          </a:p>
        </p:txBody>
      </p:sp>
      <p:sp>
        <p:nvSpPr>
          <p:cNvPr id="14" name="Text 11"/>
          <p:cNvSpPr/>
          <p:nvPr/>
        </p:nvSpPr>
        <p:spPr>
          <a:xfrm>
            <a:off x="1024128" y="4892040"/>
            <a:ext cx="46177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2E86DE"/>
                </a:solidFill>
              </a:rPr>
              <a:t>Pregunta: ¿en qué área estoy actuando como si no necesitara a Dios?</a:t>
            </a:r>
            <a:endParaRPr 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ACTIVIDAD 1: MAPA DE DEPENDENCIA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19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19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1097280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7E8"/>
                </a:solidFill>
              </a:rPr>
              <a:t>Elijan un objeto o situación y rastreen sus dependencias hasta llegar al Creador.</a:t>
            </a:r>
            <a:endParaRPr lang="en-US" sz="1680" dirty="0"/>
          </a:p>
        </p:txBody>
      </p:sp>
      <p:sp>
        <p:nvSpPr>
          <p:cNvPr id="9" name="Shape 7"/>
          <p:cNvSpPr/>
          <p:nvPr/>
        </p:nvSpPr>
        <p:spPr>
          <a:xfrm>
            <a:off x="777240" y="1627632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18562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72033"/>
                </a:solidFill>
              </a:rPr>
              <a:t>Objeto</a:t>
            </a:r>
            <a:endParaRPr lang="en-US" sz="1180" dirty="0"/>
          </a:p>
        </p:txBody>
      </p:sp>
      <p:sp>
        <p:nvSpPr>
          <p:cNvPr id="11" name="Shape 9"/>
          <p:cNvSpPr/>
          <p:nvPr/>
        </p:nvSpPr>
        <p:spPr>
          <a:xfrm>
            <a:off x="2569464" y="1965960"/>
            <a:ext cx="384048" cy="0"/>
          </a:xfrm>
          <a:prstGeom prst="line">
            <a:avLst/>
          </a:prstGeom>
          <a:noFill/>
          <a:ln w="2540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971800" y="1627632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081528" y="18562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72033"/>
                </a:solidFill>
              </a:rPr>
              <a:t>Causas cercanas</a:t>
            </a:r>
            <a:endParaRPr lang="en-US" sz="1180" dirty="0"/>
          </a:p>
        </p:txBody>
      </p:sp>
      <p:sp>
        <p:nvSpPr>
          <p:cNvPr id="14" name="Shape 12"/>
          <p:cNvSpPr/>
          <p:nvPr/>
        </p:nvSpPr>
        <p:spPr>
          <a:xfrm>
            <a:off x="4764024" y="1965960"/>
            <a:ext cx="384048" cy="0"/>
          </a:xfrm>
          <a:prstGeom prst="line">
            <a:avLst/>
          </a:prstGeom>
          <a:noFill/>
          <a:ln w="2540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5166360" y="1627632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76088" y="18562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72033"/>
                </a:solidFill>
              </a:rPr>
              <a:t>Naturaleza</a:t>
            </a:r>
            <a:endParaRPr lang="en-US" sz="1180" dirty="0"/>
          </a:p>
        </p:txBody>
      </p:sp>
      <p:sp>
        <p:nvSpPr>
          <p:cNvPr id="17" name="Shape 15"/>
          <p:cNvSpPr/>
          <p:nvPr/>
        </p:nvSpPr>
        <p:spPr>
          <a:xfrm>
            <a:off x="6958584" y="1965960"/>
            <a:ext cx="384048" cy="0"/>
          </a:xfrm>
          <a:prstGeom prst="line">
            <a:avLst/>
          </a:prstGeom>
          <a:noFill/>
          <a:ln w="2540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7360920" y="1627632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F3B23B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70648" y="18562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071321"/>
                </a:solidFill>
              </a:rPr>
              <a:t>Sustento de Dios</a:t>
            </a:r>
            <a:endParaRPr lang="en-US" sz="1180" dirty="0"/>
          </a:p>
        </p:txBody>
      </p:sp>
      <p:sp>
        <p:nvSpPr>
          <p:cNvPr id="20" name="Shape 18"/>
          <p:cNvSpPr/>
          <p:nvPr/>
        </p:nvSpPr>
        <p:spPr>
          <a:xfrm>
            <a:off x="9153144" y="1965960"/>
            <a:ext cx="384048" cy="0"/>
          </a:xfrm>
          <a:prstGeom prst="line">
            <a:avLst/>
          </a:prstGeom>
          <a:noFill/>
          <a:ln w="25400">
            <a:solidFill>
              <a:srgbClr val="F3B23B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555480" y="1627632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665208" y="1856232"/>
            <a:ext cx="1554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b="1" dirty="0">
                <a:solidFill>
                  <a:srgbClr val="172033"/>
                </a:solidFill>
              </a:rPr>
              <a:t>Respuesta</a:t>
            </a:r>
            <a:endParaRPr lang="en-US" sz="1180" dirty="0"/>
          </a:p>
        </p:txBody>
      </p:sp>
      <p:sp>
        <p:nvSpPr>
          <p:cNvPr id="23" name="Shape 21"/>
          <p:cNvSpPr/>
          <p:nvPr/>
        </p:nvSpPr>
        <p:spPr>
          <a:xfrm>
            <a:off x="822960" y="3063240"/>
            <a:ext cx="10515600" cy="2057400"/>
          </a:xfrm>
          <a:prstGeom prst="roundRect">
            <a:avLst>
              <a:gd name="adj" fmla="val 5333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97280" y="3383280"/>
            <a:ext cx="9966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71321"/>
                </a:solidFill>
              </a:rPr>
              <a:t>Ejemplo avanzado: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1143000" y="3886200"/>
            <a:ext cx="98755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50" b="1" dirty="0">
                <a:solidFill>
                  <a:srgbClr val="172033"/>
                </a:solidFill>
              </a:rPr>
              <a:t>Pan → panadero/trigo → tierra/agua/sol → Dios sostiene todo → gratitud, trabajo, no desperdiciar</a:t>
            </a:r>
            <a:endParaRPr lang="en-US" sz="1850" dirty="0"/>
          </a:p>
        </p:txBody>
      </p:sp>
      <p:sp>
        <p:nvSpPr>
          <p:cNvPr id="26" name="Text 24"/>
          <p:cNvSpPr/>
          <p:nvPr/>
        </p:nvSpPr>
        <p:spPr>
          <a:xfrm>
            <a:off x="1143000" y="4617720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80" b="1" dirty="0">
                <a:solidFill>
                  <a:srgbClr val="2E86DE"/>
                </a:solidFill>
              </a:rPr>
              <a:t>Regla: no basta decir “Dios” rápido; expliquen las causas intermedias y luego el fundamento final.</a:t>
            </a:r>
            <a:endParaRPr lang="en-US" sz="14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EL HILO DE LA CLASE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373368" y="1069848"/>
            <a:ext cx="5129784" cy="4764024"/>
          </a:xfrm>
          <a:prstGeom prst="roundRect">
            <a:avLst>
              <a:gd name="adj" fmla="val 2303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indoor_classroom_scene_a_teacher_and_a_sma_batch_4.png">    </p:cNvPr>
          <p:cNvPicPr>
            <a:picLocks noChangeAspect="1"/>
          </p:cNvPicPr>
          <p:nvPr/>
        </p:nvPicPr>
        <p:blipFill>
          <a:blip r:embed="rId1"/>
          <a:srcRect l="19674" r="19674" t="0" b="0"/>
          <a:stretch/>
        </p:blipFill>
        <p:spPr>
          <a:xfrm>
            <a:off x="6400800" y="1097280"/>
            <a:ext cx="5074920" cy="47091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34440"/>
            <a:ext cx="516636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600200"/>
            <a:ext cx="4617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71321"/>
                </a:solidFill>
              </a:rPr>
              <a:t>Hoy vamos a seguir una ruta:</a:t>
            </a:r>
            <a:endParaRPr lang="en-US" sz="2100" dirty="0"/>
          </a:p>
        </p:txBody>
      </p:sp>
      <p:sp>
        <p:nvSpPr>
          <p:cNvPr id="12" name="Shape 9"/>
          <p:cNvSpPr/>
          <p:nvPr/>
        </p:nvSpPr>
        <p:spPr>
          <a:xfrm>
            <a:off x="1024128" y="2121408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24128" y="2203704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1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1508760" y="2148840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20" b="1" dirty="0">
                <a:solidFill>
                  <a:srgbClr val="172033"/>
                </a:solidFill>
              </a:rPr>
              <a:t>Dios existe por sí mismo</a:t>
            </a:r>
            <a:endParaRPr lang="en-US" sz="1620" dirty="0"/>
          </a:p>
        </p:txBody>
      </p:sp>
      <p:sp>
        <p:nvSpPr>
          <p:cNvPr id="15" name="Shape 12"/>
          <p:cNvSpPr/>
          <p:nvPr/>
        </p:nvSpPr>
        <p:spPr>
          <a:xfrm>
            <a:off x="1024128" y="2688336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24128" y="2770632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2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1508760" y="2715768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La creación depende de Él</a:t>
            </a:r>
            <a:endParaRPr lang="en-US" sz="1620" dirty="0"/>
          </a:p>
        </p:txBody>
      </p:sp>
      <p:sp>
        <p:nvSpPr>
          <p:cNvPr id="18" name="Shape 15"/>
          <p:cNvSpPr/>
          <p:nvPr/>
        </p:nvSpPr>
        <p:spPr>
          <a:xfrm>
            <a:off x="1024128" y="3255264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4128" y="333756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3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1508760" y="3282696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Nuestra dependencia apunta al Creador</a:t>
            </a:r>
            <a:endParaRPr lang="en-US" sz="1620" dirty="0"/>
          </a:p>
        </p:txBody>
      </p:sp>
      <p:sp>
        <p:nvSpPr>
          <p:cNvPr id="21" name="Shape 18"/>
          <p:cNvSpPr/>
          <p:nvPr/>
        </p:nvSpPr>
        <p:spPr>
          <a:xfrm>
            <a:off x="1024128" y="3822192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24128" y="39044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4</a:t>
            </a:r>
            <a:endParaRPr lang="en-US" sz="950" dirty="0"/>
          </a:p>
        </p:txBody>
      </p:sp>
      <p:sp>
        <p:nvSpPr>
          <p:cNvPr id="23" name="Text 20"/>
          <p:cNvSpPr/>
          <p:nvPr/>
        </p:nvSpPr>
        <p:spPr>
          <a:xfrm>
            <a:off x="1508760" y="384962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20" b="1" dirty="0">
                <a:solidFill>
                  <a:srgbClr val="172033"/>
                </a:solidFill>
              </a:rPr>
              <a:t>Nuestra independencia es real, pero limitada</a:t>
            </a:r>
            <a:endParaRPr lang="en-US" sz="1620" dirty="0"/>
          </a:p>
        </p:txBody>
      </p:sp>
      <p:sp>
        <p:nvSpPr>
          <p:cNvPr id="24" name="Shape 21"/>
          <p:cNvSpPr/>
          <p:nvPr/>
        </p:nvSpPr>
        <p:spPr>
          <a:xfrm>
            <a:off x="1024128" y="4389120"/>
            <a:ext cx="347472" cy="347472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1024128" y="4471416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5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1508760" y="4416552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Por eso confiamos, adoramos y decidimos bien</a:t>
            </a:r>
            <a:endParaRPr lang="en-US" sz="1620" dirty="0"/>
          </a:p>
        </p:txBody>
      </p:sp>
      <p:sp>
        <p:nvSpPr>
          <p:cNvPr id="27" name="Text 24"/>
          <p:cNvSpPr/>
          <p:nvPr/>
        </p:nvSpPr>
        <p:spPr>
          <a:xfrm>
            <a:off x="1005840" y="5166360"/>
            <a:ext cx="4617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b="1" dirty="0">
                <a:solidFill>
                  <a:srgbClr val="2E86DE"/>
                </a:solidFill>
              </a:rPr>
              <a:t>Pregunta para abrir: ¿qué cosas puedo hacer solo, y qué cosas nunca puedo hacer sin recibir ayuda?</a:t>
            </a:r>
            <a:endParaRPr lang="en-US" sz="1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ACTIVIDAD 2: TRIBUNAL DE IDEAS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20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20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822960" y="1097280"/>
            <a:ext cx="10515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80" b="1" dirty="0">
                <a:solidFill>
                  <a:srgbClr val="FFF7E8"/>
                </a:solidFill>
              </a:rPr>
              <a:t>Lean cada frase. Detecten el error y propongan una frase mejor.</a:t>
            </a:r>
            <a:endParaRPr lang="en-US" sz="1680" dirty="0"/>
          </a:p>
        </p:txBody>
      </p:sp>
      <p:sp>
        <p:nvSpPr>
          <p:cNvPr id="9" name="Shape 7"/>
          <p:cNvSpPr/>
          <p:nvPr/>
        </p:nvSpPr>
        <p:spPr>
          <a:xfrm>
            <a:off x="777240" y="1600200"/>
            <a:ext cx="5166360" cy="1600200"/>
          </a:xfrm>
          <a:prstGeom prst="roundRect">
            <a:avLst>
              <a:gd name="adj" fmla="val 6857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182880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72033"/>
                </a:solidFill>
              </a:rPr>
              <a:t>“Como puedo decidir, no necesito a Dios.”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1005840" y="2441448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172033"/>
                </a:solidFill>
              </a:rPr>
              <a:t>Error: confunde independencia limitada con independencia absoluta.</a:t>
            </a:r>
            <a:endParaRPr lang="en-US" sz="1280" dirty="0"/>
          </a:p>
        </p:txBody>
      </p:sp>
      <p:sp>
        <p:nvSpPr>
          <p:cNvPr id="12" name="Shape 10"/>
          <p:cNvSpPr/>
          <p:nvPr/>
        </p:nvSpPr>
        <p:spPr>
          <a:xfrm>
            <a:off x="6263640" y="1600200"/>
            <a:ext cx="5166360" cy="1600200"/>
          </a:xfrm>
          <a:prstGeom prst="roundRect">
            <a:avLst>
              <a:gd name="adj" fmla="val 6857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182880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72033"/>
                </a:solidFill>
              </a:rPr>
              <a:t>“Si Dios no me necesita, entonces no le importo.”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492240" y="2441448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172033"/>
                </a:solidFill>
              </a:rPr>
              <a:t>Error: cree que el amor siempre nace de necesidad.</a:t>
            </a:r>
            <a:endParaRPr lang="en-US" sz="1280" dirty="0"/>
          </a:p>
        </p:txBody>
      </p:sp>
      <p:sp>
        <p:nvSpPr>
          <p:cNvPr id="15" name="Shape 13"/>
          <p:cNvSpPr/>
          <p:nvPr/>
        </p:nvSpPr>
        <p:spPr>
          <a:xfrm>
            <a:off x="777240" y="3886200"/>
            <a:ext cx="5166360" cy="1600200"/>
          </a:xfrm>
          <a:prstGeom prst="roundRect">
            <a:avLst>
              <a:gd name="adj" fmla="val 6857"/>
            </a:avLst>
          </a:prstGeom>
          <a:solidFill>
            <a:srgbClr val="FFF7E8"/>
          </a:solidFill>
          <a:ln w="13970">
            <a:solidFill>
              <a:srgbClr val="35B36B">
                <a:alpha val="75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05840" y="411480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72033"/>
                </a:solidFill>
              </a:rPr>
              <a:t>“Dios sostiene todo, así que no importa si soy irresponsable.”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1005840" y="4727448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172033"/>
                </a:solidFill>
              </a:rPr>
              <a:t>Error: usa la soberanía de Dios como excusa para desobedecer.</a:t>
            </a:r>
            <a:endParaRPr lang="en-US" sz="1280" dirty="0"/>
          </a:p>
        </p:txBody>
      </p:sp>
      <p:sp>
        <p:nvSpPr>
          <p:cNvPr id="18" name="Shape 16"/>
          <p:cNvSpPr/>
          <p:nvPr/>
        </p:nvSpPr>
        <p:spPr>
          <a:xfrm>
            <a:off x="6263640" y="3886200"/>
            <a:ext cx="5166360" cy="1600200"/>
          </a:xfrm>
          <a:prstGeom prst="roundRect">
            <a:avLst>
              <a:gd name="adj" fmla="val 6857"/>
            </a:avLst>
          </a:prstGeom>
          <a:solidFill>
            <a:srgbClr val="FFF7E8"/>
          </a:solidFill>
          <a:ln w="13970">
            <a:solidFill>
              <a:srgbClr val="7757D9">
                <a:alpha val="7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0" y="411480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72033"/>
                </a:solidFill>
              </a:rPr>
              <a:t>“El mundo se explica solo; siempre hubo algo antes.”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6492240" y="4727448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dirty="0">
                <a:solidFill>
                  <a:srgbClr val="172033"/>
                </a:solidFill>
              </a:rPr>
              <a:t>Error: no llega al fundamento independiente.</a:t>
            </a:r>
            <a:endParaRPr lang="en-US" sz="128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ACTIVIDAD 3: INDEPENDENCIA LIMITADA EN CASOS REALES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21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21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777240" y="1298448"/>
            <a:ext cx="5166360" cy="1828800"/>
          </a:xfrm>
          <a:prstGeom prst="roundRect">
            <a:avLst>
              <a:gd name="adj" fmla="val 6000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1463040"/>
            <a:ext cx="4736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B23B"/>
                </a:solidFill>
              </a:rPr>
              <a:t>Caso 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78408" y="1801368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72033"/>
                </a:solidFill>
              </a:rPr>
              <a:t>Quiero responder mal porque me molestaron.</a:t>
            </a:r>
            <a:endParaRPr lang="en-US" sz="1420" dirty="0"/>
          </a:p>
        </p:txBody>
      </p:sp>
      <p:sp>
        <p:nvSpPr>
          <p:cNvPr id="11" name="Text 9"/>
          <p:cNvSpPr/>
          <p:nvPr/>
        </p:nvSpPr>
        <p:spPr>
          <a:xfrm>
            <a:off x="978408" y="2377440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dirty="0">
                <a:solidFill>
                  <a:srgbClr val="172033"/>
                </a:solidFill>
              </a:rPr>
              <a:t>¿Soy libre para decidir? ¿Qué decisión reconoce que dependo de Dios?</a:t>
            </a:r>
            <a:endParaRPr lang="en-US" sz="1310" dirty="0"/>
          </a:p>
        </p:txBody>
      </p:sp>
      <p:sp>
        <p:nvSpPr>
          <p:cNvPr id="12" name="Shape 10"/>
          <p:cNvSpPr/>
          <p:nvPr/>
        </p:nvSpPr>
        <p:spPr>
          <a:xfrm>
            <a:off x="6263640" y="1298448"/>
            <a:ext cx="5166360" cy="1828800"/>
          </a:xfrm>
          <a:prstGeom prst="roundRect">
            <a:avLst>
              <a:gd name="adj" fmla="val 6000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64808" y="1463040"/>
            <a:ext cx="4736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86DE"/>
                </a:solidFill>
              </a:rPr>
              <a:t>Caso 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64808" y="1801368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72033"/>
                </a:solidFill>
              </a:rPr>
              <a:t>Tengo prueba y digo: “Dios me ayudará”, pero no estudio.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6464808" y="2377440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dirty="0">
                <a:solidFill>
                  <a:srgbClr val="172033"/>
                </a:solidFill>
              </a:rPr>
              <a:t>¿Es dependencia o irresponsabilidad?</a:t>
            </a:r>
            <a:endParaRPr lang="en-US" sz="1310" dirty="0"/>
          </a:p>
        </p:txBody>
      </p:sp>
      <p:sp>
        <p:nvSpPr>
          <p:cNvPr id="16" name="Shape 14"/>
          <p:cNvSpPr/>
          <p:nvPr/>
        </p:nvSpPr>
        <p:spPr>
          <a:xfrm>
            <a:off x="777240" y="3822192"/>
            <a:ext cx="5166360" cy="1828800"/>
          </a:xfrm>
          <a:prstGeom prst="roundRect">
            <a:avLst>
              <a:gd name="adj" fmla="val 6000"/>
            </a:avLst>
          </a:prstGeom>
          <a:solidFill>
            <a:srgbClr val="FFF7E8"/>
          </a:solidFill>
          <a:ln w="13970">
            <a:solidFill>
              <a:srgbClr val="35B36B">
                <a:alpha val="75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3986784"/>
            <a:ext cx="4736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5B36B"/>
                </a:solidFill>
              </a:rPr>
              <a:t>Caso 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78408" y="4325112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72033"/>
                </a:solidFill>
              </a:rPr>
              <a:t>Mis amigos quieren que haga algo malo.</a:t>
            </a:r>
            <a:endParaRPr lang="en-US" sz="1420" dirty="0"/>
          </a:p>
        </p:txBody>
      </p:sp>
      <p:sp>
        <p:nvSpPr>
          <p:cNvPr id="19" name="Text 17"/>
          <p:cNvSpPr/>
          <p:nvPr/>
        </p:nvSpPr>
        <p:spPr>
          <a:xfrm>
            <a:off x="978408" y="4901184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dirty="0">
                <a:solidFill>
                  <a:srgbClr val="172033"/>
                </a:solidFill>
              </a:rPr>
              <a:t>¿De quién no debo depender? ¿De quién sí debo depender?</a:t>
            </a:r>
            <a:endParaRPr lang="en-US" sz="1310" dirty="0"/>
          </a:p>
        </p:txBody>
      </p:sp>
      <p:sp>
        <p:nvSpPr>
          <p:cNvPr id="20" name="Shape 18"/>
          <p:cNvSpPr/>
          <p:nvPr/>
        </p:nvSpPr>
        <p:spPr>
          <a:xfrm>
            <a:off x="6263640" y="3822192"/>
            <a:ext cx="5166360" cy="1828800"/>
          </a:xfrm>
          <a:prstGeom prst="roundRect">
            <a:avLst>
              <a:gd name="adj" fmla="val 6000"/>
            </a:avLst>
          </a:prstGeom>
          <a:solidFill>
            <a:srgbClr val="FFF7E8"/>
          </a:solidFill>
          <a:ln w="13970">
            <a:solidFill>
              <a:srgbClr val="EF4444">
                <a:alpha val="7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464808" y="3986784"/>
            <a:ext cx="473659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</a:rPr>
              <a:t>Caso 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464808" y="4325112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b="1" dirty="0">
                <a:solidFill>
                  <a:srgbClr val="172033"/>
                </a:solidFill>
              </a:rPr>
              <a:t>Me equivoqué y debo pedir perdón.</a:t>
            </a:r>
            <a:endParaRPr lang="en-US" sz="1420" dirty="0"/>
          </a:p>
        </p:txBody>
      </p:sp>
      <p:sp>
        <p:nvSpPr>
          <p:cNvPr id="23" name="Text 21"/>
          <p:cNvSpPr/>
          <p:nvPr/>
        </p:nvSpPr>
        <p:spPr>
          <a:xfrm>
            <a:off x="6464808" y="4901184"/>
            <a:ext cx="47365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10" dirty="0">
                <a:solidFill>
                  <a:srgbClr val="172033"/>
                </a:solidFill>
              </a:rPr>
              <a:t>¿Qué significa ser responsable delante de Dios?</a:t>
            </a:r>
            <a:endParaRPr lang="en-US" sz="1310" dirty="0"/>
          </a:p>
        </p:txBody>
      </p:sp>
      <p:sp>
        <p:nvSpPr>
          <p:cNvPr id="24" name="Text 22"/>
          <p:cNvSpPr/>
          <p:nvPr/>
        </p:nvSpPr>
        <p:spPr>
          <a:xfrm>
            <a:off x="914400" y="5961888"/>
            <a:ext cx="10378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3B23B"/>
                </a:solidFill>
              </a:rPr>
              <a:t>Objetivo: distinguir entre libertad responsable, rebeldía y dependencia humilde.</a:t>
            </a:r>
            <a:endParaRPr lang="en-US" sz="15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DESAFÍO FINAL: COMPLETA EL RAZONAMIENTO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22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97280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1572768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71321"/>
                </a:solidFill>
              </a:rPr>
              <a:t>Completen las frases sin mirar apuntes: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1143000" y="2130552"/>
            <a:ext cx="329184" cy="329184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2199132"/>
            <a:ext cx="3291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1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1600200" y="2148840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033"/>
                </a:solidFill>
              </a:rPr>
              <a:t>Dios no depende de la creación porque…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1143000" y="2697480"/>
            <a:ext cx="329184" cy="329184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2766060"/>
            <a:ext cx="3291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2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1600200" y="2715768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033"/>
                </a:solidFill>
              </a:rPr>
              <a:t>Una criatura depende de Dios porque…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143000" y="3264408"/>
            <a:ext cx="329184" cy="329184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3332988"/>
            <a:ext cx="3291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3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600200" y="3282696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033"/>
                </a:solidFill>
              </a:rPr>
              <a:t>Mi independencia es real cuando…</a:t>
            </a:r>
            <a:endParaRPr lang="en-US" sz="1700" dirty="0"/>
          </a:p>
        </p:txBody>
      </p:sp>
      <p:sp>
        <p:nvSpPr>
          <p:cNvPr id="19" name="Shape 17"/>
          <p:cNvSpPr/>
          <p:nvPr/>
        </p:nvSpPr>
        <p:spPr>
          <a:xfrm>
            <a:off x="1143000" y="3831336"/>
            <a:ext cx="329184" cy="329184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143000" y="3899916"/>
            <a:ext cx="3291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4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600200" y="3849624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033"/>
                </a:solidFill>
              </a:rPr>
              <a:t>Mi independencia es limitada porque…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1143000" y="4398264"/>
            <a:ext cx="329184" cy="329184"/>
          </a:xfrm>
          <a:prstGeom prst="ellipse">
            <a:avLst/>
          </a:prstGeom>
          <a:solidFill>
            <a:srgbClr val="F3B23B"/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143000" y="4466844"/>
            <a:ext cx="3291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71321"/>
                </a:solidFill>
              </a:rPr>
              <a:t>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1600200" y="4416552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033"/>
                </a:solidFill>
              </a:rPr>
              <a:t>La dependencia del mundo apunta a…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1097280" y="5285232"/>
            <a:ext cx="10149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70" b="1" dirty="0">
                <a:solidFill>
                  <a:srgbClr val="2E86DE"/>
                </a:solidFill>
              </a:rPr>
              <a:t>No buscamos repetir palabras: buscamos que puedan explicarlo con entendimiento.</a:t>
            </a:r>
            <a:endParaRPr lang="en-US" sz="147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MEMORICEMOS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23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23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841248" y="1234440"/>
            <a:ext cx="10561320" cy="4160520"/>
          </a:xfrm>
          <a:prstGeom prst="roundRect">
            <a:avLst>
              <a:gd name="adj" fmla="val 2637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43000" y="1664208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71321"/>
                </a:solidFill>
              </a:rPr>
              <a:t>Independencia de Dios: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1417320" y="2267712"/>
            <a:ext cx="94183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72033"/>
                </a:solidFill>
              </a:rPr>
              <a:t>Dios no depende de su creación para existir</a:t>
            </a:r>
            <a:endParaRPr lang="en-US" sz="3000" dirty="0"/>
          </a:p>
          <a:p>
            <a:pPr algn="ctr" indent="0" marL="0">
              <a:buNone/>
            </a:pPr>
            <a:r>
              <a:rPr lang="en-US" sz="3000" b="1" dirty="0">
                <a:solidFill>
                  <a:srgbClr val="172033"/>
                </a:solidFill>
              </a:rPr>
              <a:t>o para ninguna necesidad.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3840480" y="3493008"/>
            <a:ext cx="448056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371600" y="3913632"/>
            <a:ext cx="9418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86DE"/>
                </a:solidFill>
              </a:rPr>
              <a:t>Hechos 17:25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371600" y="4279392"/>
            <a:ext cx="9418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i="1" dirty="0">
                <a:solidFill>
                  <a:srgbClr val="172033"/>
                </a:solidFill>
              </a:rPr>
              <a:t>“Él es quien da a todos vida y aliento y todas las cosas.”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914400" y="5760720"/>
            <a:ext cx="10378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3B23B"/>
                </a:solidFill>
              </a:rPr>
              <a:t>Frase corta: Dios no depende de mí; yo dependo de Él.</a:t>
            </a:r>
            <a:endParaRPr lang="en-US" sz="17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RETO PARA LA CASA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24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24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419088" y="978408"/>
            <a:ext cx="5129784" cy="4764024"/>
          </a:xfrm>
          <a:prstGeom prst="roundRect">
            <a:avLst>
              <a:gd name="adj" fmla="val 2303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cozy_illustrated_cgi_like_scene_inside_a_r_batch_1.png">    </p:cNvPr>
          <p:cNvPicPr>
            <a:picLocks noChangeAspect="1"/>
          </p:cNvPicPr>
          <p:nvPr/>
        </p:nvPicPr>
        <p:blipFill>
          <a:blip r:embed="rId1"/>
          <a:srcRect l="19674" r="19674" t="0" b="0"/>
          <a:stretch/>
        </p:blipFill>
        <p:spPr>
          <a:xfrm>
            <a:off x="6446520" y="1005840"/>
            <a:ext cx="5074920" cy="470916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31520" y="1298448"/>
            <a:ext cx="5257800" cy="4480560"/>
          </a:xfrm>
          <a:prstGeom prst="roundRect">
            <a:avLst>
              <a:gd name="adj" fmla="val 2449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05840" y="1618488"/>
            <a:ext cx="4709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71321"/>
                </a:solidFill>
              </a:rPr>
              <a:t>Esta semana: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05840" y="2212848"/>
            <a:ext cx="4617720" cy="19202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Lee Hechos 17:24-25 con tu familia.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Haz un mapa de dependencia de una comida, una tarea o un objeto.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Escribe una decisión donde debas actuar con independencia responsable.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Ora: “Señor, dependo de Ti para vivir y decidir bien”.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005840" y="4773168"/>
            <a:ext cx="4617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86DE"/>
                </a:solidFill>
              </a:rPr>
              <a:t>Idea para conversar en casa: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005840" y="5074920"/>
            <a:ext cx="4617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80" b="1" dirty="0">
                <a:solidFill>
                  <a:srgbClr val="071321"/>
                </a:solidFill>
              </a:rPr>
              <a:t>¿Qué diferencia hay entre ser responsable y actuar como si no necesitara a Dios?</a:t>
            </a:r>
            <a:endParaRPr lang="en-US" sz="158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antastical_epic_landscape_cre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58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31520" y="1051560"/>
            <a:ext cx="10744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OREMOS</a:t>
            </a:r>
            <a:endParaRPr lang="en-US" sz="3800" dirty="0"/>
          </a:p>
        </p:txBody>
      </p:sp>
      <p:sp>
        <p:nvSpPr>
          <p:cNvPr id="5" name="Shape 2"/>
          <p:cNvSpPr/>
          <p:nvPr/>
        </p:nvSpPr>
        <p:spPr>
          <a:xfrm>
            <a:off x="4572000" y="1847088"/>
            <a:ext cx="3017520" cy="0"/>
          </a:xfrm>
          <a:prstGeom prst="line">
            <a:avLst/>
          </a:prstGeom>
          <a:noFill/>
          <a:ln w="508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1828800" y="2395728"/>
            <a:ext cx="8549640" cy="2468880"/>
          </a:xfrm>
          <a:prstGeom prst="roundRect">
            <a:avLst>
              <a:gd name="adj" fmla="val 4444"/>
            </a:avLst>
          </a:prstGeom>
          <a:solidFill>
            <a:srgbClr val="0E1B2B">
              <a:alpha val="95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2176272" y="2761488"/>
            <a:ext cx="7863840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50" b="1" dirty="0">
                <a:solidFill>
                  <a:srgbClr val="FFFFFF"/>
                </a:solidFill>
              </a:rPr>
              <a:t>Señor, gracias porque Tú tienes vida en Ti mismo</a:t>
            </a:r>
            <a:endParaRPr lang="en-US" sz="2250" dirty="0"/>
          </a:p>
          <a:p>
            <a:pPr algn="ctr" indent="0" marL="0">
              <a:buNone/>
            </a:pPr>
            <a:r>
              <a:rPr lang="en-US" sz="2250" b="1" dirty="0">
                <a:solidFill>
                  <a:srgbClr val="FFFFFF"/>
                </a:solidFill>
              </a:rPr>
              <a:t>y nos das vida, aliento y todas las cosas.</a:t>
            </a:r>
            <a:endParaRPr lang="en-US" sz="2250" dirty="0"/>
          </a:p>
          <a:p>
            <a:pPr algn="ctr" indent="0" marL="0">
              <a:buNone/>
            </a:pPr>
            <a:r>
              <a:rPr lang="en-US" sz="2250" b="1" dirty="0">
                <a:solidFill>
                  <a:srgbClr val="FFFFFF"/>
                </a:solidFill>
              </a:rPr>
              <a:t>Enséñanos a depender de Ti y a decidir con responsabilidad. Amén.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731520" y="6080760"/>
            <a:ext cx="10744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FF7E8"/>
                </a:solidFill>
              </a:rPr>
              <a:t>La independencia de Dios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idyllic_landscape_scene_at_golden_hour_sun_batch_6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55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DEFINICIÓN CLARA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3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777240" y="1325880"/>
            <a:ext cx="5715000" cy="4251960"/>
          </a:xfrm>
          <a:prstGeom prst="roundRect">
            <a:avLst>
              <a:gd name="adj" fmla="val 2581"/>
            </a:avLst>
          </a:prstGeom>
          <a:solidFill>
            <a:srgbClr val="0E1B2B">
              <a:alpha val="96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1664208"/>
            <a:ext cx="5166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3B23B"/>
                </a:solidFill>
              </a:rPr>
              <a:t>Independencia de Dios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1051560" y="2286000"/>
            <a:ext cx="51663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</a:rPr>
              <a:t>Dios no depende de su creación para existir ni para ninguna necesidad.</a:t>
            </a:r>
            <a:endParaRPr lang="en-US" sz="2900" dirty="0"/>
          </a:p>
        </p:txBody>
      </p:sp>
      <p:sp>
        <p:nvSpPr>
          <p:cNvPr id="12" name="Text 9"/>
          <p:cNvSpPr/>
          <p:nvPr/>
        </p:nvSpPr>
        <p:spPr>
          <a:xfrm>
            <a:off x="1078992" y="3886200"/>
            <a:ext cx="5074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7E8"/>
                </a:solidFill>
              </a:rPr>
              <a:t>Él tiene vida en sí mismo.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FF7E8"/>
                </a:solidFill>
              </a:rPr>
              <a:t>Todo lo creado recibe vida de Él.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6903720" y="1600200"/>
            <a:ext cx="4389120" cy="1737360"/>
          </a:xfrm>
          <a:prstGeom prst="roundRect">
            <a:avLst>
              <a:gd name="adj" fmla="val 6316"/>
            </a:avLst>
          </a:prstGeom>
          <a:solidFill>
            <a:srgbClr val="0E1B2B">
              <a:alpha val="96000"/>
            </a:srgbClr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104888" y="1746504"/>
            <a:ext cx="3986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3B23B"/>
                </a:solidFill>
              </a:rPr>
              <a:t>Hechos 17:25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104888" y="2084832"/>
            <a:ext cx="3986784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i="1" dirty="0">
                <a:solidFill>
                  <a:srgbClr val="FFFFFF"/>
                </a:solidFill>
              </a:rPr>
              <a:t>“Él es quien da a todos vida y aliento y todas las cosas.”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6995160" y="3858768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3B23B"/>
                </a:solidFill>
              </a:rPr>
              <a:t>Idea central: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995160" y="420624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Dios no recibe vida.</a:t>
            </a:r>
            <a:endParaRPr lang="en-US" sz="2700" dirty="0"/>
          </a:p>
          <a:p>
            <a:pPr algn="ctr" indent="0" marL="0">
              <a:buNone/>
            </a:pPr>
            <a:r>
              <a:rPr lang="en-US" sz="2700" b="1" dirty="0">
                <a:solidFill>
                  <a:srgbClr val="FFFFFF"/>
                </a:solidFill>
              </a:rPr>
              <a:t>Dios da vida.</a:t>
            </a:r>
            <a:endParaRPr lang="en-US" sz="2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VAMOS A LAS ESCRITURAS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4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400800" y="1069848"/>
            <a:ext cx="5129784" cy="4764024"/>
          </a:xfrm>
          <a:prstGeom prst="roundRect">
            <a:avLst>
              <a:gd name="adj" fmla="val 2303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glowing_spiritual_illustration_painting_l_batch_8.png">    </p:cNvPr>
          <p:cNvPicPr>
            <a:picLocks noChangeAspect="1"/>
          </p:cNvPicPr>
          <p:nvPr/>
        </p:nvPicPr>
        <p:blipFill>
          <a:blip r:embed="rId1"/>
          <a:srcRect l="19674" r="19674" t="0" b="0"/>
          <a:stretch/>
        </p:blipFill>
        <p:spPr>
          <a:xfrm>
            <a:off x="6428232" y="1097280"/>
            <a:ext cx="5074920" cy="47091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731520" y="1207008"/>
            <a:ext cx="5532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FFF7E8"/>
                </a:solidFill>
              </a:rPr>
              <a:t>Lean y descubran: ¿qué dice el texto sobre Dios y qué dice sobre nosotros?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49808" y="1737360"/>
            <a:ext cx="5257800" cy="4160520"/>
          </a:xfrm>
          <a:prstGeom prst="roundRect">
            <a:avLst>
              <a:gd name="adj" fmla="val 2637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1993392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Hechos 17:24-25</a:t>
            </a:r>
            <a:endParaRPr lang="en-US" sz="1240" dirty="0"/>
          </a:p>
        </p:txBody>
      </p:sp>
      <p:sp>
        <p:nvSpPr>
          <p:cNvPr id="13" name="Text 10"/>
          <p:cNvSpPr/>
          <p:nvPr/>
        </p:nvSpPr>
        <p:spPr>
          <a:xfrm>
            <a:off x="2633472" y="1993392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Dios no necesita; Dios da vida.</a:t>
            </a:r>
            <a:endParaRPr lang="en-US" sz="1240" dirty="0"/>
          </a:p>
        </p:txBody>
      </p:sp>
      <p:sp>
        <p:nvSpPr>
          <p:cNvPr id="14" name="Text 11"/>
          <p:cNvSpPr/>
          <p:nvPr/>
        </p:nvSpPr>
        <p:spPr>
          <a:xfrm>
            <a:off x="987552" y="2560320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Juan 5:26</a:t>
            </a:r>
            <a:endParaRPr lang="en-US" sz="1240" dirty="0"/>
          </a:p>
        </p:txBody>
      </p:sp>
      <p:sp>
        <p:nvSpPr>
          <p:cNvPr id="15" name="Text 12"/>
          <p:cNvSpPr/>
          <p:nvPr/>
        </p:nvSpPr>
        <p:spPr>
          <a:xfrm>
            <a:off x="2633472" y="2560320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El Padre tiene vida en sí mismo.</a:t>
            </a:r>
            <a:endParaRPr lang="en-US" sz="1240" dirty="0"/>
          </a:p>
        </p:txBody>
      </p:sp>
      <p:sp>
        <p:nvSpPr>
          <p:cNvPr id="16" name="Text 13"/>
          <p:cNvSpPr/>
          <p:nvPr/>
        </p:nvSpPr>
        <p:spPr>
          <a:xfrm>
            <a:off x="987552" y="3127248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Éxodo 3:14</a:t>
            </a:r>
            <a:endParaRPr lang="en-US" sz="1240" dirty="0"/>
          </a:p>
        </p:txBody>
      </p:sp>
      <p:sp>
        <p:nvSpPr>
          <p:cNvPr id="17" name="Text 14"/>
          <p:cNvSpPr/>
          <p:nvPr/>
        </p:nvSpPr>
        <p:spPr>
          <a:xfrm>
            <a:off x="2633472" y="3127248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Dios es “YO SOY”.</a:t>
            </a:r>
            <a:endParaRPr lang="en-US" sz="1240" dirty="0"/>
          </a:p>
        </p:txBody>
      </p:sp>
      <p:sp>
        <p:nvSpPr>
          <p:cNvPr id="18" name="Text 15"/>
          <p:cNvSpPr/>
          <p:nvPr/>
        </p:nvSpPr>
        <p:spPr>
          <a:xfrm>
            <a:off x="987552" y="3694176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Romanos 11:36</a:t>
            </a:r>
            <a:endParaRPr lang="en-US" sz="1240" dirty="0"/>
          </a:p>
        </p:txBody>
      </p:sp>
      <p:sp>
        <p:nvSpPr>
          <p:cNvPr id="19" name="Text 16"/>
          <p:cNvSpPr/>
          <p:nvPr/>
        </p:nvSpPr>
        <p:spPr>
          <a:xfrm>
            <a:off x="2633472" y="3694176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Todo es de Él, por Él y para Él.</a:t>
            </a:r>
            <a:endParaRPr lang="en-US" sz="1240" dirty="0"/>
          </a:p>
        </p:txBody>
      </p:sp>
      <p:sp>
        <p:nvSpPr>
          <p:cNvPr id="20" name="Text 17"/>
          <p:cNvSpPr/>
          <p:nvPr/>
        </p:nvSpPr>
        <p:spPr>
          <a:xfrm>
            <a:off x="987552" y="4261104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Salmo 50:10-12</a:t>
            </a:r>
            <a:endParaRPr lang="en-US" sz="1240" dirty="0"/>
          </a:p>
        </p:txBody>
      </p:sp>
      <p:sp>
        <p:nvSpPr>
          <p:cNvPr id="21" name="Text 18"/>
          <p:cNvSpPr/>
          <p:nvPr/>
        </p:nvSpPr>
        <p:spPr>
          <a:xfrm>
            <a:off x="2633472" y="4261104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Dios no depende de nuestras cosas.</a:t>
            </a:r>
            <a:endParaRPr lang="en-US" sz="1240" dirty="0"/>
          </a:p>
        </p:txBody>
      </p:sp>
      <p:sp>
        <p:nvSpPr>
          <p:cNvPr id="22" name="Text 19"/>
          <p:cNvSpPr/>
          <p:nvPr/>
        </p:nvSpPr>
        <p:spPr>
          <a:xfrm>
            <a:off x="987552" y="4828032"/>
            <a:ext cx="1600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40" b="1" dirty="0">
                <a:solidFill>
                  <a:srgbClr val="2E86DE"/>
                </a:solidFill>
              </a:rPr>
              <a:t>Juan 15:5</a:t>
            </a:r>
            <a:endParaRPr lang="en-US" sz="1240" dirty="0"/>
          </a:p>
        </p:txBody>
      </p:sp>
      <p:sp>
        <p:nvSpPr>
          <p:cNvPr id="23" name="Text 20"/>
          <p:cNvSpPr/>
          <p:nvPr/>
        </p:nvSpPr>
        <p:spPr>
          <a:xfrm>
            <a:off x="2633472" y="4828032"/>
            <a:ext cx="30632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40" dirty="0">
                <a:solidFill>
                  <a:srgbClr val="172033"/>
                </a:solidFill>
              </a:rPr>
              <a:t>Nosotros no podemos nada separados de Cristo.</a:t>
            </a:r>
            <a:endParaRPr lang="en-US" sz="124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TEXTO CENTRAL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5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777240" y="1261872"/>
            <a:ext cx="10698480" cy="2084832"/>
          </a:xfrm>
          <a:prstGeom prst="roundRect">
            <a:avLst>
              <a:gd name="adj" fmla="val 5263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1408176"/>
            <a:ext cx="102961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E86DE"/>
                </a:solidFill>
              </a:rPr>
              <a:t>Hechos 17:24-25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78408" y="1746504"/>
            <a:ext cx="10296144" cy="14447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650" i="1" dirty="0">
                <a:solidFill>
                  <a:srgbClr val="172033"/>
                </a:solidFill>
              </a:rPr>
              <a:t>“El Dios que hizo el mundo y todas las cosas que en él hay... no es honrado por manos de hombres, como si necesitase de algo; pues él es quien da a todos vida y aliento y todas las cosas.”</a:t>
            </a:r>
            <a:endParaRPr lang="en-US" sz="1650" dirty="0"/>
          </a:p>
        </p:txBody>
      </p:sp>
      <p:sp>
        <p:nvSpPr>
          <p:cNvPr id="11" name="Shape 9"/>
          <p:cNvSpPr/>
          <p:nvPr/>
        </p:nvSpPr>
        <p:spPr>
          <a:xfrm>
            <a:off x="777240" y="3767328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0E1B2B"/>
          </a:solidFill>
          <a:ln w="13970">
            <a:solidFill>
              <a:srgbClr val="35B36B">
                <a:alpha val="7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05840" y="4041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5B36B"/>
                </a:solidFill>
              </a:rPr>
              <a:t>CREADOR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005840" y="448056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hizo el mundo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434840" y="3767328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0E1B2B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663440" y="4041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3B23B"/>
                </a:solidFill>
              </a:rPr>
              <a:t>INDEPENDIENTE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663440" y="448056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no necesita nada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8092440" y="3767328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0E1B2B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21040" y="4041648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E86DE"/>
                </a:solidFill>
              </a:rPr>
              <a:t>DADOR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321040" y="4480560"/>
            <a:ext cx="28346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da vida y aliento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914400" y="5715000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7E8"/>
                </a:solidFill>
              </a:rPr>
              <a:t>Pregunta clave: si Él da todo, ¿qué nos toca a nosotros recibir, agradecer y obedecer?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ly_detailed_fantastical_epic_landscape_cre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>
              <a:alpha val="50000"/>
            </a:srgbClr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CREADOR Y CRIATURA: LA GRAN DIFERENCIA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6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089904" y="1481328"/>
            <a:ext cx="0" cy="4206240"/>
          </a:xfrm>
          <a:prstGeom prst="line">
            <a:avLst/>
          </a:prstGeom>
          <a:noFill/>
          <a:ln w="25400">
            <a:solidFill>
              <a:srgbClr val="F3B23B">
                <a:alpha val="8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207008"/>
            <a:ext cx="4892040" cy="4343400"/>
          </a:xfrm>
          <a:prstGeom prst="roundRect">
            <a:avLst>
              <a:gd name="adj" fmla="val 2526"/>
            </a:avLst>
          </a:prstGeom>
          <a:solidFill>
            <a:srgbClr val="FFF7E8"/>
          </a:solidFill>
          <a:ln w="13970">
            <a:solidFill>
              <a:srgbClr val="2E86DE">
                <a:alpha val="75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46520" y="1207008"/>
            <a:ext cx="4892040" cy="4343400"/>
          </a:xfrm>
          <a:prstGeom prst="roundRect">
            <a:avLst>
              <a:gd name="adj" fmla="val 2526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97280" y="1572768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2E86DE"/>
                </a:solidFill>
              </a:rPr>
              <a:t>CRIATURA</a:t>
            </a:r>
            <a:endParaRPr lang="en-US" sz="2700" dirty="0"/>
          </a:p>
        </p:txBody>
      </p:sp>
      <p:sp>
        <p:nvSpPr>
          <p:cNvPr id="13" name="Text 10"/>
          <p:cNvSpPr/>
          <p:nvPr/>
        </p:nvSpPr>
        <p:spPr>
          <a:xfrm>
            <a:off x="6720840" y="1572768"/>
            <a:ext cx="43434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F3B23B"/>
                </a:solidFill>
              </a:rPr>
              <a:t>CREADOR</a:t>
            </a:r>
            <a:endParaRPr lang="en-US" sz="2700" dirty="0"/>
          </a:p>
        </p:txBody>
      </p:sp>
      <p:sp>
        <p:nvSpPr>
          <p:cNvPr id="14" name="Text 11"/>
          <p:cNvSpPr/>
          <p:nvPr/>
        </p:nvSpPr>
        <p:spPr>
          <a:xfrm>
            <a:off x="1234440" y="2377440"/>
            <a:ext cx="4114800" cy="141732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Recibe existencia.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Tiene comienzo.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Cambia y se cansa.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Depende de Dios.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6858000" y="2377440"/>
            <a:ext cx="4114800" cy="141732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Da existencia.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No tuvo comienzo.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No se agota.</a:t>
            </a:r>
            <a:endParaRPr lang="en-US" sz="1650" dirty="0"/>
          </a:p>
          <a:p>
            <a:pPr indent="0" marL="0">
              <a:buNone/>
            </a:pPr>
            <a:r>
              <a:rPr lang="en-US" sz="1650" dirty="0">
                <a:solidFill>
                  <a:srgbClr val="172033"/>
                </a:solidFill>
              </a:rPr>
              <a:t>• Existe por sí mismo.</a:t>
            </a:r>
            <a:endParaRPr lang="en-US" sz="1650" dirty="0"/>
          </a:p>
        </p:txBody>
      </p:sp>
      <p:sp>
        <p:nvSpPr>
          <p:cNvPr id="16" name="Text 13"/>
          <p:cNvSpPr/>
          <p:nvPr/>
        </p:nvSpPr>
        <p:spPr>
          <a:xfrm>
            <a:off x="960120" y="5779008"/>
            <a:ext cx="10287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Dios no es “una criatura más grande”. Él es quien hizo toda criatura.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ESTE ATRIBUTO TAMBIÉN SE COMUNICA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7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510528" y="996696"/>
            <a:ext cx="4855464" cy="4718304"/>
          </a:xfrm>
          <a:prstGeom prst="roundRect">
            <a:avLst>
              <a:gd name="adj" fmla="val 2326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cozy_illustrated_cgi_like_scene_inside_a_r_batch_1.png">    </p:cNvPr>
          <p:cNvPicPr>
            <a:picLocks noChangeAspect="1"/>
          </p:cNvPicPr>
          <p:nvPr/>
        </p:nvPicPr>
        <p:blipFill>
          <a:blip r:embed="rId1"/>
          <a:srcRect l="21032" r="21032" t="0" b="0"/>
          <a:stretch/>
        </p:blipFill>
        <p:spPr>
          <a:xfrm>
            <a:off x="6537960" y="1024128"/>
            <a:ext cx="4800600" cy="466344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07008"/>
            <a:ext cx="5349240" cy="4617720"/>
          </a:xfrm>
          <a:prstGeom prst="roundRect">
            <a:avLst>
              <a:gd name="adj" fmla="val 2376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536192"/>
            <a:ext cx="4800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71321"/>
                </a:solidFill>
              </a:rPr>
              <a:t>¿En qué sentido somos “independientes”?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024128" y="2057400"/>
            <a:ext cx="4800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2E86DE"/>
                </a:solidFill>
              </a:rPr>
              <a:t>Dios nos hizo personas reales, no robots.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1024128" y="2743200"/>
            <a:ext cx="4681728" cy="17373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172033"/>
                </a:solidFill>
              </a:rPr>
              <a:t>• Podemos pensar, escoger y responder.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2033"/>
                </a:solidFill>
              </a:rPr>
              <a:t>• No necesitamos pedir permiso a cada persona para cada decisión.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2033"/>
                </a:solidFill>
              </a:rPr>
              <a:t>• Somos responsables por lo que hacemos.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172033"/>
                </a:solidFill>
              </a:rPr>
              <a:t>• Pero nuestra vida, fuerzas y sabiduría vienen de Dios.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024128" y="5074920"/>
            <a:ext cx="4709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50" b="1" dirty="0">
                <a:solidFill>
                  <a:srgbClr val="F3B23B"/>
                </a:solidFill>
              </a:rPr>
              <a:t>Independencia humana = real, recibida y limitada.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INDEPENDENCIA LIMITADA: TRES CÍRCULOS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8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960120" y="1572768"/>
            <a:ext cx="2880360" cy="2880360"/>
          </a:xfrm>
          <a:prstGeom prst="ellipse">
            <a:avLst/>
          </a:prstGeom>
          <a:solidFill>
            <a:srgbClr val="2E86DE">
              <a:alpha val="95000"/>
            </a:srgbClr>
          </a:solidFill>
          <a:ln w="25400">
            <a:solidFill>
              <a:srgbClr val="2E86DE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307592" y="233172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Decido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de verdad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4526280" y="1572768"/>
            <a:ext cx="2880360" cy="2880360"/>
          </a:xfrm>
          <a:prstGeom prst="ellipse">
            <a:avLst/>
          </a:prstGeom>
          <a:solidFill>
            <a:srgbClr val="F3B23B">
              <a:alpha val="95000"/>
            </a:srgbClr>
          </a:solidFill>
          <a:ln w="25400">
            <a:solidFill>
              <a:srgbClr val="F3B23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73752" y="233172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Dependo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de Dios</a:t>
            </a:r>
            <a:endParaRPr lang="en-US" sz="2300" dirty="0"/>
          </a:p>
        </p:txBody>
      </p:sp>
      <p:sp>
        <p:nvSpPr>
          <p:cNvPr id="12" name="Shape 10"/>
          <p:cNvSpPr/>
          <p:nvPr/>
        </p:nvSpPr>
        <p:spPr>
          <a:xfrm>
            <a:off x="8092440" y="1572768"/>
            <a:ext cx="2880360" cy="2880360"/>
          </a:xfrm>
          <a:prstGeom prst="ellipse">
            <a:avLst/>
          </a:prstGeom>
          <a:solidFill>
            <a:srgbClr val="35B36B">
              <a:alpha val="95000"/>
            </a:srgbClr>
          </a:solidFill>
          <a:ln w="25400">
            <a:solidFill>
              <a:srgbClr val="35B3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39912" y="233172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Respondo</a:t>
            </a:r>
            <a:endParaRPr lang="en-US" sz="2300" dirty="0"/>
          </a:p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ante Dios</a:t>
            </a:r>
            <a:endParaRPr lang="en-US" sz="2300" dirty="0"/>
          </a:p>
        </p:txBody>
      </p:sp>
      <p:sp>
        <p:nvSpPr>
          <p:cNvPr id="14" name="Shape 12"/>
          <p:cNvSpPr/>
          <p:nvPr/>
        </p:nvSpPr>
        <p:spPr>
          <a:xfrm>
            <a:off x="960120" y="4892040"/>
            <a:ext cx="10287000" cy="804672"/>
          </a:xfrm>
          <a:prstGeom prst="roundRect">
            <a:avLst>
              <a:gd name="adj" fmla="val 13636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07008" y="5148072"/>
            <a:ext cx="9802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80" b="1" dirty="0">
                <a:solidFill>
                  <a:srgbClr val="172033"/>
                </a:solidFill>
              </a:rPr>
              <a:t>Una buena decisión cristiana no dice: “soy mi propio dios”. Dice: “Dios me hizo responsable; voy a decidir delante de Él”.</a:t>
            </a:r>
            <a:endParaRPr lang="en-US" sz="1580" dirty="0"/>
          </a:p>
        </p:txBody>
      </p:sp>
      <p:sp>
        <p:nvSpPr>
          <p:cNvPr id="16" name="Text 14"/>
          <p:cNvSpPr/>
          <p:nvPr/>
        </p:nvSpPr>
        <p:spPr>
          <a:xfrm>
            <a:off x="914400" y="5897880"/>
            <a:ext cx="10378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80" dirty="0">
                <a:solidFill>
                  <a:srgbClr val="FFF7E8"/>
                </a:solidFill>
              </a:rPr>
              <a:t>Ejemplo: puedo elegir estudiar, pedir perdón o decir la verdad. Pero necesito gracia, sabiduría y fuerzas de Dios.</a:t>
            </a:r>
            <a:endParaRPr lang="en-US" sz="14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3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321"/>
          </a:solidFill>
          <a:ln w="12700">
            <a:solidFill>
              <a:srgbClr val="071321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411480"/>
            <a:ext cx="10881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APOLOGÉTICA: PREGUNTAS BIEN HECHAS</a:t>
            </a:r>
            <a:endParaRPr lang="en-US" sz="2550" dirty="0"/>
          </a:p>
        </p:txBody>
      </p:sp>
      <p:sp>
        <p:nvSpPr>
          <p:cNvPr id="4" name="Shape 2"/>
          <p:cNvSpPr/>
          <p:nvPr/>
        </p:nvSpPr>
        <p:spPr>
          <a:xfrm>
            <a:off x="658368" y="978408"/>
            <a:ext cx="1417320" cy="0"/>
          </a:xfrm>
          <a:prstGeom prst="line">
            <a:avLst/>
          </a:prstGeom>
          <a:noFill/>
          <a:ln w="38100">
            <a:solidFill>
              <a:srgbClr val="F3B23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6428232"/>
            <a:ext cx="10927080" cy="0"/>
          </a:xfrm>
          <a:prstGeom prst="line">
            <a:avLst/>
          </a:prstGeom>
          <a:noFill/>
          <a:ln w="12700">
            <a:solidFill>
              <a:srgbClr val="F3B23B">
                <a:alpha val="6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6492240"/>
            <a:ext cx="8412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</a:rPr>
              <a:t>Serie los atributos de Dios · La independencia de Dios · 9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972800" y="6473952"/>
            <a:ext cx="502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F3B23B"/>
                </a:solidFill>
              </a:rPr>
              <a:t>9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373368" y="1051560"/>
            <a:ext cx="5129784" cy="4718304"/>
          </a:xfrm>
          <a:prstGeom prst="roundRect">
            <a:avLst>
              <a:gd name="adj" fmla="val 2326"/>
            </a:avLst>
          </a:prstGeom>
          <a:solidFill>
            <a:srgbClr val="F3B23B">
              <a:alpha val="88000"/>
            </a:srgbClr>
          </a:solidFill>
          <a:ln w="12700">
            <a:solidFill>
              <a:srgbClr val="F3B23B">
                <a:alpha val="0"/>
              </a:srgbClr>
            </a:solidFill>
            <a:prstDash val="solid"/>
          </a:ln>
        </p:spPr>
      </p:sp>
      <p:pic>
        <p:nvPicPr>
          <p:cNvPr id="9" name="Image 0" descr="/mnt/data/a_warm_indoor_classroom_scene_a_teacher_and_a_sma_batch_4.png">    </p:cNvPr>
          <p:cNvPicPr>
            <a:picLocks noChangeAspect="1"/>
          </p:cNvPicPr>
          <p:nvPr/>
        </p:nvPicPr>
        <p:blipFill>
          <a:blip r:embed="rId1"/>
          <a:srcRect l="19377" r="19377" t="0" b="0"/>
          <a:stretch/>
        </p:blipFill>
        <p:spPr>
          <a:xfrm>
            <a:off x="6400800" y="1078992"/>
            <a:ext cx="5074920" cy="466344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749808" y="1234440"/>
            <a:ext cx="5257800" cy="4526280"/>
          </a:xfrm>
          <a:prstGeom prst="roundRect">
            <a:avLst>
              <a:gd name="adj" fmla="val 2424"/>
            </a:avLst>
          </a:prstGeom>
          <a:solidFill>
            <a:srgbClr val="FFF7E8"/>
          </a:solidFill>
          <a:ln w="13970">
            <a:solidFill>
              <a:srgbClr val="F3B23B">
                <a:alpha val="75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24128" y="1572768"/>
            <a:ext cx="4663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71321"/>
                </a:solidFill>
              </a:rPr>
              <a:t>No apagamos la mente. Pensamos mejor.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1024128" y="2121408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172033"/>
                </a:solidFill>
              </a:rPr>
              <a:t>La Biblia nos dice quién es Dios. La realidad también deja huellas de su Creador.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1024128" y="3072384"/>
            <a:ext cx="4572000" cy="141732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t">
            <a:normAutofit/>
          </a:bodyPr>
          <a:lstStyle/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• ¿Por qué existe algo?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• ¿De qué depende todo?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• ¿Por qué el mundo tiene orden?</a:t>
            </a:r>
            <a:endParaRPr lang="en-US" sz="1620" dirty="0"/>
          </a:p>
          <a:p>
            <a:pPr indent="0" marL="0">
              <a:buNone/>
            </a:pPr>
            <a:r>
              <a:rPr lang="en-US" sz="1620" dirty="0">
                <a:solidFill>
                  <a:srgbClr val="172033"/>
                </a:solidFill>
              </a:rPr>
              <a:t>• ¿Por qué somos responsables por nuestras decisiones?</a:t>
            </a:r>
            <a:endParaRPr lang="en-US" sz="1620" dirty="0"/>
          </a:p>
        </p:txBody>
      </p:sp>
      <p:sp>
        <p:nvSpPr>
          <p:cNvPr id="14" name="Text 11"/>
          <p:cNvSpPr/>
          <p:nvPr/>
        </p:nvSpPr>
        <p:spPr>
          <a:xfrm>
            <a:off x="1024128" y="4919472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2E86DE"/>
                </a:solidFill>
              </a:rPr>
              <a:t>Estas preguntas preparan el terreno para escuchar la Palabra de Dios.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independencia de Dios</dc:title>
  <dc:subject>Serie los atributos de Dios - Independencia de Dios - Revisada</dc:subject>
  <dc:creator>OpenAI</dc:creator>
  <cp:lastModifiedBy>OpenAI</cp:lastModifiedBy>
  <cp:revision>1</cp:revision>
  <dcterms:created xsi:type="dcterms:W3CDTF">2026-06-07T00:21:38Z</dcterms:created>
  <dcterms:modified xsi:type="dcterms:W3CDTF">2026-06-07T00:21:38Z</dcterms:modified>
</cp:coreProperties>
</file>