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Abre con una idea sencilla: la santidad no es sólo “Dios no peca”; también significa que Dios es distinto, alto, apartado y digno de reverencia.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dramatices morbosamente. El punto es que la santidad de Dios revela nuestra impureza y nos lleva a necesitar limpieza.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Usa la distinción Creador/criatura. Dios no es simplemente “más bueno”; es el Santo, cualitativamente distinto.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Distingue “Dios no hace pecado” de “Dios no tiene mezcla de maldad”. Él es luz, no una mezcla de luz y sombra.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objetivo es evitar dos errores: pensar que Dios es sólo ira, o pensar que su amor ignora el pecado.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Menciona los casos con sobriedad. No es morbo: es reverencia. En Números 20 enfatiza que aun Moisés no pudo negociar la santidad de Dios.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Haz que los niños descubran el patrón. Esto les permite comprender la severidad sin quedarse sólo con el evento puntual.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Conecta el ejemplo con el concepto de “apartado”. Algo puede ser bueno, pero no usarse de cualquier manera.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Aclara que la santidad comunicable no significa que llegamos a ser Dios; significa que reflejamos, de forma creada y limitada, su pureza y separación.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conviertas la santidad en moralismo. Conecta cada aplicación con pertenecer a Dios, no con ganar aceptación por obras.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Hazlos corregir ideas, no sólo repetir. Pide que usen las palabras “puro”, “apartado”, “Cristo” y “pecado”.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pregunta inicial conecta con objetos apartados para un uso especial: una Biblia, un regalo, algo frágil. Luego lleva el concepto hacia Dios.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diapositiva prepara el evangelio. Evita resolver el problema demasiado rápido; que sientan la necesidad de un mediador.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Mantén el foco cristocéntrico: Dios mata a su Hijo en el sentido de que entrega al Hijo y carga sobre Él el juicio que merecía el pecado, sin hacer de Dios injusto.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Insiste: el evangelio no baja el estándar de santidad; provee un Mediador perfecto.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Usa esta actividad para que no sea sólo exposición. Deja que abran sus Biblias y defiendan sus respuestas con el texto.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 fallan en “apartado”, vuelve a la definición. Si fallan en el evangelio, vuelve al problema de la santidad y el pecado.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Cierra con reverencia y con esperanza. Que no salgan sólo con temor, sino con temor reverente y confianza en Cristo.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Marca la doble definición: puro y apartado. No dejes que los niños reduzcan “santo” sólo a “no hace cosas malas”.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Asigna textos por grupos. Pide que respondan en una frase: “Dios es…” y “nosotros debemos…”.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Explica que la repetición comunica intensidad y grandeza. No es una palabra de relleno; es una proclamación celestial.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Aquí se corrige una confusión: no es “tres veces santo” en sentido matemático. Es repetición superlativa: intensidad, énfasis máximo, exaltación.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Matiza con doctrina reformada: no presentes atributos como piezas que compiten. Enfatiza que la santidad atraviesa y marca todo lo que Dios es y hace.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conviertas esto en clase de idiomas. Úsalo para reforzar que santidad no es sólo “portarse bien”: es apartamiento y pureza.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diapositiva corrige la falta de texto bíblico visible. Haz que lean el pasaje antes de explicar las reacciones. Si el tiempo alcanza, que busquen el pasaje completo en sus Biblias.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61522"/>
        </a:solidFill>
      </p:bgPr>
    </p:bg>
    <p:spTree>
      <p:nvGrpSpPr>
        <p:cNvPr id="1" name=""/>
        <p:cNvGrpSpPr/>
        <p:nvPr/>
      </p:nvGrpSpPr>
      <p:grpSpPr>
        <a:xfrm>
          <a:off x="0" y="0"/>
          <a:ext cx="0" cy="0"/>
          <a:chOff x="0" y="0"/>
          <a:chExt cx="0" cy="0"/>
        </a:xfrm>
      </p:grpSpPr>
      <p:pic>
        <p:nvPicPr>
          <p:cNvPr id="2" name="Image 0" descr="/mnt/data/a_wide_epic_highly_detailed_fantasy_landscape_sc_batch_1.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64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47472" y="438912"/>
            <a:ext cx="2560320" cy="164592"/>
          </a:xfrm>
          <a:prstGeom prst="rect">
            <a:avLst/>
          </a:prstGeom>
          <a:noFill/>
          <a:ln/>
        </p:spPr>
        <p:txBody>
          <a:bodyPr wrap="square" lIns="0" tIns="0" rIns="0" bIns="0" rtlCol="0" anchor="ctr">
            <a:normAutofit/>
          </a:bodyPr>
          <a:lstStyle/>
          <a:p>
            <a:pPr indent="0" marL="0">
              <a:buNone/>
            </a:pPr>
            <a:r>
              <a:rPr lang="en-US" sz="750" b="1" dirty="0">
                <a:solidFill>
                  <a:srgbClr val="FFD37A"/>
                </a:solidFill>
              </a:rPr>
              <a:t>SERIE LOS ATRIBUTOS DE DIOS</a:t>
            </a:r>
            <a:endParaRPr lang="en-US" sz="750" dirty="0"/>
          </a:p>
        </p:txBody>
      </p:sp>
      <p:sp>
        <p:nvSpPr>
          <p:cNvPr id="6" name="Text 3"/>
          <p:cNvSpPr/>
          <p:nvPr/>
        </p:nvSpPr>
        <p:spPr>
          <a:xfrm>
            <a:off x="411480" y="1051560"/>
            <a:ext cx="3749040" cy="1645920"/>
          </a:xfrm>
          <a:prstGeom prst="rect">
            <a:avLst/>
          </a:prstGeom>
          <a:noFill/>
          <a:ln/>
        </p:spPr>
        <p:txBody>
          <a:bodyPr wrap="square" lIns="0" tIns="0" rIns="0" bIns="0" rtlCol="0" anchor="ctr">
            <a:normAutofit/>
          </a:bodyPr>
          <a:lstStyle/>
          <a:p>
            <a:pPr indent="0" marL="0">
              <a:buNone/>
            </a:pPr>
            <a:r>
              <a:rPr lang="en-US" sz="3400" b="1" dirty="0">
                <a:solidFill>
                  <a:srgbClr val="FFFFFF"/>
                </a:solidFill>
                <a:latin typeface="Aptos Display" pitchFamily="34" charset="0"/>
                <a:ea typeface="Aptos Display" pitchFamily="34" charset="-122"/>
                <a:cs typeface="Aptos Display" pitchFamily="34" charset="-120"/>
              </a:rPr>
              <a:t>LA</a:t>
            </a:r>
            <a:endParaRPr lang="en-US" sz="3400" dirty="0"/>
          </a:p>
          <a:p>
            <a:pPr indent="0" marL="0">
              <a:buNone/>
            </a:pPr>
            <a:r>
              <a:rPr lang="en-US" sz="3400" b="1" dirty="0">
                <a:solidFill>
                  <a:srgbClr val="FFFFFF"/>
                </a:solidFill>
                <a:latin typeface="Aptos Display" pitchFamily="34" charset="0"/>
                <a:ea typeface="Aptos Display" pitchFamily="34" charset="-122"/>
                <a:cs typeface="Aptos Display" pitchFamily="34" charset="-120"/>
              </a:rPr>
              <a:t>SANTIDAD</a:t>
            </a:r>
            <a:endParaRPr lang="en-US" sz="3400" dirty="0"/>
          </a:p>
          <a:p>
            <a:pPr indent="0" marL="0">
              <a:buNone/>
            </a:pPr>
            <a:r>
              <a:rPr lang="en-US" sz="3400" b="1" dirty="0">
                <a:solidFill>
                  <a:srgbClr val="FFFFFF"/>
                </a:solidFill>
                <a:latin typeface="Aptos Display" pitchFamily="34" charset="0"/>
                <a:ea typeface="Aptos Display" pitchFamily="34" charset="-122"/>
                <a:cs typeface="Aptos Display" pitchFamily="34" charset="-120"/>
              </a:rPr>
              <a:t>DE DIOS</a:t>
            </a:r>
            <a:endParaRPr lang="en-US" sz="3400" dirty="0"/>
          </a:p>
        </p:txBody>
      </p:sp>
      <p:sp>
        <p:nvSpPr>
          <p:cNvPr id="7" name="Text 4"/>
          <p:cNvSpPr/>
          <p:nvPr/>
        </p:nvSpPr>
        <p:spPr>
          <a:xfrm>
            <a:off x="438912" y="3054096"/>
            <a:ext cx="4846320" cy="530352"/>
          </a:xfrm>
          <a:prstGeom prst="rect">
            <a:avLst/>
          </a:prstGeom>
          <a:noFill/>
          <a:ln/>
        </p:spPr>
        <p:txBody>
          <a:bodyPr wrap="square" lIns="0" tIns="0" rIns="0" bIns="0" rtlCol="0" anchor="ctr">
            <a:normAutofit/>
          </a:bodyPr>
          <a:lstStyle/>
          <a:p>
            <a:pPr indent="0" marL="0">
              <a:buNone/>
            </a:pPr>
            <a:r>
              <a:rPr lang="en-US" sz="1700" dirty="0">
                <a:solidFill>
                  <a:srgbClr val="FFF9ED"/>
                </a:solidFill>
              </a:rPr>
              <a:t>Dios es puro, separado del pecado</a:t>
            </a:r>
            <a:endParaRPr lang="en-US" sz="1700" dirty="0"/>
          </a:p>
          <a:p>
            <a:pPr indent="0" marL="0">
              <a:buNone/>
            </a:pPr>
            <a:r>
              <a:rPr lang="en-US" sz="1700" dirty="0">
                <a:solidFill>
                  <a:srgbClr val="FFF9ED"/>
                </a:solidFill>
              </a:rPr>
              <a:t>y apartado sobre toda su creación.</a:t>
            </a:r>
            <a:endParaRPr lang="en-US" sz="1700" dirty="0"/>
          </a:p>
        </p:txBody>
      </p:sp>
      <p:sp>
        <p:nvSpPr>
          <p:cNvPr id="8" name="Text 5"/>
          <p:cNvSpPr/>
          <p:nvPr/>
        </p:nvSpPr>
        <p:spPr>
          <a:xfrm>
            <a:off x="438912" y="6080760"/>
            <a:ext cx="3200400" cy="201168"/>
          </a:xfrm>
          <a:prstGeom prst="rect">
            <a:avLst/>
          </a:prstGeom>
          <a:noFill/>
          <a:ln/>
        </p:spPr>
        <p:txBody>
          <a:bodyPr wrap="square" lIns="0" tIns="0" rIns="0" bIns="0" rtlCol="0" anchor="ctr"/>
          <a:lstStyle/>
          <a:p>
            <a:pPr indent="0" marL="0">
              <a:buNone/>
            </a:pPr>
            <a:r>
              <a:rPr lang="en-US" sz="900" dirty="0">
                <a:solidFill>
                  <a:srgbClr val="B8C7D1"/>
                </a:solidFill>
              </a:rPr>
              <a:t>Lección para niños de 12 años</a:t>
            </a:r>
            <a:endParaRPr lang="en-US" sz="900" dirty="0"/>
          </a:p>
        </p:txBody>
      </p:sp>
      <p:sp>
        <p:nvSpPr>
          <p:cNvPr id="9" name="Text 6"/>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0" name="Text 7"/>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a:t>
            </a:r>
            <a:endParaRPr lang="en-US" sz="6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61522"/>
        </a:solidFill>
      </p:bgPr>
    </p:bg>
    <p:spTree>
      <p:nvGrpSpPr>
        <p:cNvPr id="1" name=""/>
        <p:cNvGrpSpPr/>
        <p:nvPr/>
      </p:nvGrpSpPr>
      <p:grpSpPr>
        <a:xfrm>
          <a:off x="0" y="0"/>
          <a:ext cx="0" cy="0"/>
          <a:chOff x="0" y="0"/>
          <a:chExt cx="0" cy="0"/>
        </a:xfrm>
      </p:grpSpPr>
      <p:pic>
        <p:nvPicPr>
          <p:cNvPr id="2" name="Image 0" descr="/mnt/data/a_grand_cinematic_religious_temple_interior_scen_batch_2.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56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ISAÍAS VIO AL DIOS SANTO</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Shape 4"/>
          <p:cNvSpPr/>
          <p:nvPr/>
        </p:nvSpPr>
        <p:spPr>
          <a:xfrm>
            <a:off x="621792" y="987552"/>
            <a:ext cx="4251960" cy="4901184"/>
          </a:xfrm>
          <a:prstGeom prst="roundRect">
            <a:avLst>
              <a:gd name="adj" fmla="val 2581"/>
            </a:avLst>
          </a:prstGeom>
          <a:solidFill>
            <a:srgbClr val="FFF9ED"/>
          </a:solidFill>
          <a:ln w="13970">
            <a:solidFill>
              <a:srgbClr val="F2B84B">
                <a:alpha val="90000"/>
              </a:srgbClr>
            </a:solidFill>
            <a:prstDash val="solid"/>
          </a:ln>
        </p:spPr>
      </p:sp>
      <p:sp>
        <p:nvSpPr>
          <p:cNvPr id="8" name="Text 5"/>
          <p:cNvSpPr/>
          <p:nvPr/>
        </p:nvSpPr>
        <p:spPr>
          <a:xfrm>
            <a:off x="868680" y="1298448"/>
            <a:ext cx="3703320" cy="329184"/>
          </a:xfrm>
          <a:prstGeom prst="rect">
            <a:avLst/>
          </a:prstGeom>
          <a:noFill/>
          <a:ln/>
        </p:spPr>
        <p:txBody>
          <a:bodyPr wrap="square" lIns="1016" tIns="1016" rIns="1016" bIns="1016" rtlCol="0" anchor="ctr">
            <a:normAutofit/>
          </a:bodyPr>
          <a:lstStyle/>
          <a:p>
            <a:pPr algn="l" indent="0" marL="0">
              <a:buNone/>
            </a:pPr>
            <a:r>
              <a:rPr lang="en-US" sz="1700" b="1" dirty="0">
                <a:solidFill>
                  <a:srgbClr val="0A1B2A"/>
                </a:solidFill>
                <a:latin typeface="Aptos" pitchFamily="34" charset="0"/>
                <a:ea typeface="Aptos" pitchFamily="34" charset="-122"/>
                <a:cs typeface="Aptos" pitchFamily="34" charset="-120"/>
              </a:rPr>
              <a:t>Isaías 6 nos muestra tres reacciones:</a:t>
            </a:r>
            <a:endParaRPr lang="en-US" sz="1700" dirty="0"/>
          </a:p>
        </p:txBody>
      </p:sp>
      <p:sp>
        <p:nvSpPr>
          <p:cNvPr id="9" name="Shape 6"/>
          <p:cNvSpPr/>
          <p:nvPr/>
        </p:nvSpPr>
        <p:spPr>
          <a:xfrm>
            <a:off x="896112" y="1874520"/>
            <a:ext cx="384048" cy="384048"/>
          </a:xfrm>
          <a:prstGeom prst="roundRect">
            <a:avLst>
              <a:gd name="adj" fmla="val 47619"/>
            </a:avLst>
          </a:prstGeom>
          <a:solidFill>
            <a:srgbClr val="F2B84B"/>
          </a:solidFill>
          <a:ln w="12700">
            <a:solidFill>
              <a:srgbClr val="F2B84B">
                <a:alpha val="0"/>
              </a:srgbClr>
            </a:solidFill>
            <a:prstDash val="solid"/>
          </a:ln>
        </p:spPr>
      </p:sp>
      <p:sp>
        <p:nvSpPr>
          <p:cNvPr id="10" name="Text 7"/>
          <p:cNvSpPr/>
          <p:nvPr/>
        </p:nvSpPr>
        <p:spPr>
          <a:xfrm>
            <a:off x="941832" y="1929384"/>
            <a:ext cx="292608" cy="274320"/>
          </a:xfrm>
          <a:prstGeom prst="rect">
            <a:avLst/>
          </a:prstGeom>
          <a:noFill/>
          <a:ln/>
        </p:spPr>
        <p:txBody>
          <a:bodyPr wrap="square" lIns="0" tIns="0" rIns="0" bIns="0" rtlCol="0" anchor="ctr">
            <a:normAutofit/>
          </a:bodyPr>
          <a:lstStyle/>
          <a:p>
            <a:pPr algn="ctr" indent="0" marL="0">
              <a:buNone/>
            </a:pPr>
            <a:r>
              <a:rPr lang="en-US" sz="1300" b="1" dirty="0">
                <a:solidFill>
                  <a:srgbClr val="0A1B2A"/>
                </a:solidFill>
              </a:rPr>
              <a:t>1</a:t>
            </a:r>
            <a:endParaRPr lang="en-US" sz="1300" dirty="0"/>
          </a:p>
        </p:txBody>
      </p:sp>
      <p:sp>
        <p:nvSpPr>
          <p:cNvPr id="11" name="Text 8"/>
          <p:cNvSpPr/>
          <p:nvPr/>
        </p:nvSpPr>
        <p:spPr>
          <a:xfrm>
            <a:off x="1444752" y="1856232"/>
            <a:ext cx="2560320" cy="228600"/>
          </a:xfrm>
          <a:prstGeom prst="rect">
            <a:avLst/>
          </a:prstGeom>
          <a:noFill/>
          <a:ln/>
        </p:spPr>
        <p:txBody>
          <a:bodyPr wrap="square" lIns="0" tIns="0" rIns="0" bIns="0" rtlCol="0" anchor="ctr"/>
          <a:lstStyle/>
          <a:p>
            <a:pPr indent="0" marL="0">
              <a:buNone/>
            </a:pPr>
            <a:r>
              <a:rPr lang="en-US" sz="1500" b="1" dirty="0">
                <a:solidFill>
                  <a:srgbClr val="0A1B2A"/>
                </a:solidFill>
              </a:rPr>
              <a:t>Adoración</a:t>
            </a:r>
            <a:endParaRPr lang="en-US" sz="1500" dirty="0"/>
          </a:p>
        </p:txBody>
      </p:sp>
      <p:sp>
        <p:nvSpPr>
          <p:cNvPr id="12" name="Text 9"/>
          <p:cNvSpPr/>
          <p:nvPr/>
        </p:nvSpPr>
        <p:spPr>
          <a:xfrm>
            <a:off x="1444752" y="2148840"/>
            <a:ext cx="2880360" cy="237744"/>
          </a:xfrm>
          <a:prstGeom prst="rect">
            <a:avLst/>
          </a:prstGeom>
          <a:noFill/>
          <a:ln/>
        </p:spPr>
        <p:txBody>
          <a:bodyPr wrap="square" lIns="1016" tIns="1016" rIns="1016" bIns="1016" rtlCol="0" anchor="ctr">
            <a:normAutofit/>
          </a:bodyPr>
          <a:lstStyle/>
          <a:p>
            <a:pPr algn="l" indent="0" marL="0">
              <a:buNone/>
            </a:pPr>
            <a:r>
              <a:rPr lang="en-US" sz="1200" dirty="0">
                <a:solidFill>
                  <a:srgbClr val="0A1B2A"/>
                </a:solidFill>
                <a:latin typeface="Aptos" pitchFamily="34" charset="0"/>
                <a:ea typeface="Aptos" pitchFamily="34" charset="-122"/>
                <a:cs typeface="Aptos" pitchFamily="34" charset="-120"/>
              </a:rPr>
              <a:t>“Santo, santo, santo”</a:t>
            </a:r>
            <a:endParaRPr lang="en-US" sz="1200" dirty="0"/>
          </a:p>
        </p:txBody>
      </p:sp>
      <p:sp>
        <p:nvSpPr>
          <p:cNvPr id="13" name="Shape 10"/>
          <p:cNvSpPr/>
          <p:nvPr/>
        </p:nvSpPr>
        <p:spPr>
          <a:xfrm>
            <a:off x="896112" y="2697480"/>
            <a:ext cx="384048" cy="384048"/>
          </a:xfrm>
          <a:prstGeom prst="roundRect">
            <a:avLst>
              <a:gd name="adj" fmla="val 47619"/>
            </a:avLst>
          </a:prstGeom>
          <a:solidFill>
            <a:srgbClr val="E76F51"/>
          </a:solidFill>
          <a:ln w="12700">
            <a:solidFill>
              <a:srgbClr val="E76F51">
                <a:alpha val="0"/>
              </a:srgbClr>
            </a:solidFill>
            <a:prstDash val="solid"/>
          </a:ln>
        </p:spPr>
      </p:sp>
      <p:sp>
        <p:nvSpPr>
          <p:cNvPr id="14" name="Text 11"/>
          <p:cNvSpPr/>
          <p:nvPr/>
        </p:nvSpPr>
        <p:spPr>
          <a:xfrm>
            <a:off x="941832" y="2752344"/>
            <a:ext cx="292608" cy="274320"/>
          </a:xfrm>
          <a:prstGeom prst="rect">
            <a:avLst/>
          </a:prstGeom>
          <a:noFill/>
          <a:ln/>
        </p:spPr>
        <p:txBody>
          <a:bodyPr wrap="square" lIns="0" tIns="0" rIns="0" bIns="0" rtlCol="0" anchor="ctr">
            <a:normAutofit/>
          </a:bodyPr>
          <a:lstStyle/>
          <a:p>
            <a:pPr algn="ctr" indent="0" marL="0">
              <a:buNone/>
            </a:pPr>
            <a:r>
              <a:rPr lang="en-US" sz="1300" b="1" dirty="0">
                <a:solidFill>
                  <a:srgbClr val="FFFFFF"/>
                </a:solidFill>
              </a:rPr>
              <a:t>2</a:t>
            </a:r>
            <a:endParaRPr lang="en-US" sz="1300" dirty="0"/>
          </a:p>
        </p:txBody>
      </p:sp>
      <p:sp>
        <p:nvSpPr>
          <p:cNvPr id="15" name="Text 12"/>
          <p:cNvSpPr/>
          <p:nvPr/>
        </p:nvSpPr>
        <p:spPr>
          <a:xfrm>
            <a:off x="1444752" y="2679192"/>
            <a:ext cx="2560320" cy="228600"/>
          </a:xfrm>
          <a:prstGeom prst="rect">
            <a:avLst/>
          </a:prstGeom>
          <a:noFill/>
          <a:ln/>
        </p:spPr>
        <p:txBody>
          <a:bodyPr wrap="square" lIns="0" tIns="0" rIns="0" bIns="0" rtlCol="0" anchor="ctr"/>
          <a:lstStyle/>
          <a:p>
            <a:pPr indent="0" marL="0">
              <a:buNone/>
            </a:pPr>
            <a:r>
              <a:rPr lang="en-US" sz="1500" b="1" dirty="0">
                <a:solidFill>
                  <a:srgbClr val="0A1B2A"/>
                </a:solidFill>
              </a:rPr>
              <a:t>Temor</a:t>
            </a:r>
            <a:endParaRPr lang="en-US" sz="1500" dirty="0"/>
          </a:p>
        </p:txBody>
      </p:sp>
      <p:sp>
        <p:nvSpPr>
          <p:cNvPr id="16" name="Text 13"/>
          <p:cNvSpPr/>
          <p:nvPr/>
        </p:nvSpPr>
        <p:spPr>
          <a:xfrm>
            <a:off x="1444752" y="2971800"/>
            <a:ext cx="2880360" cy="237744"/>
          </a:xfrm>
          <a:prstGeom prst="rect">
            <a:avLst/>
          </a:prstGeom>
          <a:noFill/>
          <a:ln/>
        </p:spPr>
        <p:txBody>
          <a:bodyPr wrap="square" lIns="1016" tIns="1016" rIns="1016" bIns="1016" rtlCol="0" anchor="ctr">
            <a:normAutofit/>
          </a:bodyPr>
          <a:lstStyle/>
          <a:p>
            <a:pPr algn="l" indent="0" marL="0">
              <a:buNone/>
            </a:pPr>
            <a:r>
              <a:rPr lang="en-US" sz="1200" dirty="0">
                <a:solidFill>
                  <a:srgbClr val="0A1B2A"/>
                </a:solidFill>
                <a:latin typeface="Aptos" pitchFamily="34" charset="0"/>
                <a:ea typeface="Aptos" pitchFamily="34" charset="-122"/>
                <a:cs typeface="Aptos" pitchFamily="34" charset="-120"/>
              </a:rPr>
              <a:t>“¡Ay de mí!”</a:t>
            </a:r>
            <a:endParaRPr lang="en-US" sz="1200" dirty="0"/>
          </a:p>
        </p:txBody>
      </p:sp>
      <p:sp>
        <p:nvSpPr>
          <p:cNvPr id="17" name="Shape 14"/>
          <p:cNvSpPr/>
          <p:nvPr/>
        </p:nvSpPr>
        <p:spPr>
          <a:xfrm>
            <a:off x="896112" y="3520440"/>
            <a:ext cx="384048" cy="384048"/>
          </a:xfrm>
          <a:prstGeom prst="roundRect">
            <a:avLst>
              <a:gd name="adj" fmla="val 47619"/>
            </a:avLst>
          </a:prstGeom>
          <a:solidFill>
            <a:srgbClr val="4FBE7D"/>
          </a:solidFill>
          <a:ln w="12700">
            <a:solidFill>
              <a:srgbClr val="4FBE7D">
                <a:alpha val="0"/>
              </a:srgbClr>
            </a:solidFill>
            <a:prstDash val="solid"/>
          </a:ln>
        </p:spPr>
      </p:sp>
      <p:sp>
        <p:nvSpPr>
          <p:cNvPr id="18" name="Text 15"/>
          <p:cNvSpPr/>
          <p:nvPr/>
        </p:nvSpPr>
        <p:spPr>
          <a:xfrm>
            <a:off x="941832" y="3575304"/>
            <a:ext cx="292608" cy="274320"/>
          </a:xfrm>
          <a:prstGeom prst="rect">
            <a:avLst/>
          </a:prstGeom>
          <a:noFill/>
          <a:ln/>
        </p:spPr>
        <p:txBody>
          <a:bodyPr wrap="square" lIns="0" tIns="0" rIns="0" bIns="0" rtlCol="0" anchor="ctr">
            <a:normAutofit/>
          </a:bodyPr>
          <a:lstStyle/>
          <a:p>
            <a:pPr algn="ctr" indent="0" marL="0">
              <a:buNone/>
            </a:pPr>
            <a:r>
              <a:rPr lang="en-US" sz="1300" b="1" dirty="0">
                <a:solidFill>
                  <a:srgbClr val="FFFFFF"/>
                </a:solidFill>
              </a:rPr>
              <a:t>3</a:t>
            </a:r>
            <a:endParaRPr lang="en-US" sz="1300" dirty="0"/>
          </a:p>
        </p:txBody>
      </p:sp>
      <p:sp>
        <p:nvSpPr>
          <p:cNvPr id="19" name="Text 16"/>
          <p:cNvSpPr/>
          <p:nvPr/>
        </p:nvSpPr>
        <p:spPr>
          <a:xfrm>
            <a:off x="1444752" y="3502152"/>
            <a:ext cx="2560320" cy="228600"/>
          </a:xfrm>
          <a:prstGeom prst="rect">
            <a:avLst/>
          </a:prstGeom>
          <a:noFill/>
          <a:ln/>
        </p:spPr>
        <p:txBody>
          <a:bodyPr wrap="square" lIns="0" tIns="0" rIns="0" bIns="0" rtlCol="0" anchor="ctr"/>
          <a:lstStyle/>
          <a:p>
            <a:pPr indent="0" marL="0">
              <a:buNone/>
            </a:pPr>
            <a:r>
              <a:rPr lang="en-US" sz="1500" b="1" dirty="0">
                <a:solidFill>
                  <a:srgbClr val="0A1B2A"/>
                </a:solidFill>
              </a:rPr>
              <a:t>Purificación</a:t>
            </a:r>
            <a:endParaRPr lang="en-US" sz="1500" dirty="0"/>
          </a:p>
        </p:txBody>
      </p:sp>
      <p:sp>
        <p:nvSpPr>
          <p:cNvPr id="20" name="Text 17"/>
          <p:cNvSpPr/>
          <p:nvPr/>
        </p:nvSpPr>
        <p:spPr>
          <a:xfrm>
            <a:off x="1444752" y="3794760"/>
            <a:ext cx="2880360" cy="237744"/>
          </a:xfrm>
          <a:prstGeom prst="rect">
            <a:avLst/>
          </a:prstGeom>
          <a:noFill/>
          <a:ln/>
        </p:spPr>
        <p:txBody>
          <a:bodyPr wrap="square" lIns="1016" tIns="1016" rIns="1016" bIns="1016" rtlCol="0" anchor="ctr">
            <a:normAutofit/>
          </a:bodyPr>
          <a:lstStyle/>
          <a:p>
            <a:pPr algn="l" indent="0" marL="0">
              <a:buNone/>
            </a:pPr>
            <a:r>
              <a:rPr lang="en-US" sz="1200" dirty="0">
                <a:solidFill>
                  <a:srgbClr val="0A1B2A"/>
                </a:solidFill>
                <a:latin typeface="Aptos" pitchFamily="34" charset="0"/>
                <a:ea typeface="Aptos" pitchFamily="34" charset="-122"/>
                <a:cs typeface="Aptos" pitchFamily="34" charset="-120"/>
              </a:rPr>
              <a:t>Dios limpia y envía</a:t>
            </a:r>
            <a:endParaRPr lang="en-US" sz="1200" dirty="0"/>
          </a:p>
        </p:txBody>
      </p:sp>
      <p:sp>
        <p:nvSpPr>
          <p:cNvPr id="21" name="Text 18"/>
          <p:cNvSpPr/>
          <p:nvPr/>
        </p:nvSpPr>
        <p:spPr>
          <a:xfrm>
            <a:off x="896112" y="4919472"/>
            <a:ext cx="3520440" cy="457200"/>
          </a:xfrm>
          <a:prstGeom prst="rect">
            <a:avLst/>
          </a:prstGeom>
          <a:noFill/>
          <a:ln/>
        </p:spPr>
        <p:txBody>
          <a:bodyPr wrap="square" lIns="1016" tIns="1016" rIns="1016" bIns="1016" rtlCol="0" anchor="ctr">
            <a:normAutofit/>
          </a:bodyPr>
          <a:lstStyle/>
          <a:p>
            <a:pPr algn="l" indent="0" marL="0">
              <a:buNone/>
            </a:pPr>
            <a:r>
              <a:rPr lang="en-US" sz="1300" b="1" dirty="0">
                <a:solidFill>
                  <a:srgbClr val="2D8AD9"/>
                </a:solidFill>
                <a:latin typeface="Aptos" pitchFamily="34" charset="0"/>
                <a:ea typeface="Aptos" pitchFamily="34" charset="-122"/>
                <a:cs typeface="Aptos" pitchFamily="34" charset="-120"/>
              </a:rPr>
              <a:t>Pregunta: ¿por qué Isaías no dijo primero “qué experiencia tan bonita”, sino “¡ay de mí!”?</a:t>
            </a:r>
            <a:endParaRPr lang="en-US" sz="1300" dirty="0"/>
          </a:p>
        </p:txBody>
      </p:sp>
      <p:sp>
        <p:nvSpPr>
          <p:cNvPr id="22" name="Text 19"/>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3" name="Text 20"/>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10</a:t>
            </a:r>
            <a:endParaRPr lang="en-US" sz="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61522"/>
        </a:solidFill>
      </p:bgPr>
    </p:bg>
    <p:spTree>
      <p:nvGrpSpPr>
        <p:cNvPr id="1" name=""/>
        <p:cNvGrpSpPr/>
        <p:nvPr/>
      </p:nvGrpSpPr>
      <p:grpSpPr>
        <a:xfrm>
          <a:off x="0" y="0"/>
          <a:ext cx="0" cy="0"/>
          <a:chOff x="0" y="0"/>
          <a:chExt cx="0" cy="0"/>
        </a:xfrm>
      </p:grpSpPr>
      <p:pic>
        <p:nvPicPr>
          <p:cNvPr id="2" name="Image 0" descr="/mnt/data/a_wide_epic_highly_detailed_fantasy_landscape_sc_batch_1.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38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APARTADO: DIOS NO ES COMÚN</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Shape 4"/>
          <p:cNvSpPr/>
          <p:nvPr/>
        </p:nvSpPr>
        <p:spPr>
          <a:xfrm>
            <a:off x="713232" y="1005840"/>
            <a:ext cx="4892040" cy="4553712"/>
          </a:xfrm>
          <a:prstGeom prst="roundRect">
            <a:avLst>
              <a:gd name="adj" fmla="val 2410"/>
            </a:avLst>
          </a:prstGeom>
          <a:solidFill>
            <a:srgbClr val="FFF9ED"/>
          </a:solidFill>
          <a:ln w="13970">
            <a:solidFill>
              <a:srgbClr val="F2B84B">
                <a:alpha val="90000"/>
              </a:srgbClr>
            </a:solidFill>
            <a:prstDash val="solid"/>
          </a:ln>
        </p:spPr>
      </p:sp>
      <p:sp>
        <p:nvSpPr>
          <p:cNvPr id="8" name="Text 5"/>
          <p:cNvSpPr/>
          <p:nvPr/>
        </p:nvSpPr>
        <p:spPr>
          <a:xfrm>
            <a:off x="960120" y="1280160"/>
            <a:ext cx="4251960" cy="548640"/>
          </a:xfrm>
          <a:prstGeom prst="rect">
            <a:avLst/>
          </a:prstGeom>
          <a:noFill/>
          <a:ln/>
        </p:spPr>
        <p:txBody>
          <a:bodyPr wrap="square" lIns="1016" tIns="1016" rIns="1016" bIns="1016" rtlCol="0" anchor="ctr">
            <a:normAutofit/>
          </a:bodyPr>
          <a:lstStyle/>
          <a:p>
            <a:pPr algn="l" indent="0" marL="0">
              <a:buNone/>
            </a:pPr>
            <a:r>
              <a:rPr lang="en-US" sz="1800" b="1" dirty="0">
                <a:solidFill>
                  <a:srgbClr val="0A1B2A"/>
                </a:solidFill>
                <a:latin typeface="Aptos" pitchFamily="34" charset="0"/>
                <a:ea typeface="Aptos" pitchFamily="34" charset="-122"/>
                <a:cs typeface="Aptos" pitchFamily="34" charset="-120"/>
              </a:rPr>
              <a:t>Cuando decimos que Dios es santo, decimos que Él está apartado de todo:</a:t>
            </a:r>
            <a:endParaRPr lang="en-US" sz="1800" dirty="0"/>
          </a:p>
        </p:txBody>
      </p:sp>
      <p:sp>
        <p:nvSpPr>
          <p:cNvPr id="9" name="Text 6"/>
          <p:cNvSpPr/>
          <p:nvPr/>
        </p:nvSpPr>
        <p:spPr>
          <a:xfrm>
            <a:off x="1005840" y="2103120"/>
            <a:ext cx="3977640" cy="283464"/>
          </a:xfrm>
          <a:prstGeom prst="rect">
            <a:avLst/>
          </a:prstGeom>
          <a:noFill/>
          <a:ln/>
        </p:spPr>
        <p:txBody>
          <a:bodyPr wrap="square" lIns="1016" tIns="1016" rIns="1016" bIns="1016" rtlCol="0" anchor="ctr">
            <a:normAutofit/>
          </a:bodyPr>
          <a:lstStyle/>
          <a:p>
            <a:pPr algn="l" indent="0" marL="0">
              <a:buNone/>
            </a:pPr>
            <a:r>
              <a:rPr lang="en-US" sz="1500" dirty="0">
                <a:solidFill>
                  <a:srgbClr val="0A1B2A"/>
                </a:solidFill>
                <a:latin typeface="Aptos" pitchFamily="34" charset="0"/>
                <a:ea typeface="Aptos" pitchFamily="34" charset="-122"/>
                <a:cs typeface="Aptos" pitchFamily="34" charset="-120"/>
              </a:rPr>
              <a:t>• No es una parte del mundo.</a:t>
            </a:r>
            <a:endParaRPr lang="en-US" sz="1500" dirty="0"/>
          </a:p>
        </p:txBody>
      </p:sp>
      <p:sp>
        <p:nvSpPr>
          <p:cNvPr id="10" name="Text 7"/>
          <p:cNvSpPr/>
          <p:nvPr/>
        </p:nvSpPr>
        <p:spPr>
          <a:xfrm>
            <a:off x="1005840" y="2542032"/>
            <a:ext cx="3977640" cy="283464"/>
          </a:xfrm>
          <a:prstGeom prst="rect">
            <a:avLst/>
          </a:prstGeom>
          <a:noFill/>
          <a:ln/>
        </p:spPr>
        <p:txBody>
          <a:bodyPr wrap="square" lIns="1016" tIns="1016" rIns="1016" bIns="1016" rtlCol="0" anchor="ctr">
            <a:normAutofit/>
          </a:bodyPr>
          <a:lstStyle/>
          <a:p>
            <a:pPr algn="l" indent="0" marL="0">
              <a:buNone/>
            </a:pPr>
            <a:r>
              <a:rPr lang="en-US" sz="1500" dirty="0">
                <a:solidFill>
                  <a:srgbClr val="0A1B2A"/>
                </a:solidFill>
                <a:latin typeface="Aptos" pitchFamily="34" charset="0"/>
                <a:ea typeface="Aptos" pitchFamily="34" charset="-122"/>
                <a:cs typeface="Aptos" pitchFamily="34" charset="-120"/>
              </a:rPr>
              <a:t>• No es una criatura más grande.</a:t>
            </a:r>
            <a:endParaRPr lang="en-US" sz="1500" dirty="0"/>
          </a:p>
        </p:txBody>
      </p:sp>
      <p:sp>
        <p:nvSpPr>
          <p:cNvPr id="11" name="Text 8"/>
          <p:cNvSpPr/>
          <p:nvPr/>
        </p:nvSpPr>
        <p:spPr>
          <a:xfrm>
            <a:off x="1005840" y="2980944"/>
            <a:ext cx="3977640" cy="283464"/>
          </a:xfrm>
          <a:prstGeom prst="rect">
            <a:avLst/>
          </a:prstGeom>
          <a:noFill/>
          <a:ln/>
        </p:spPr>
        <p:txBody>
          <a:bodyPr wrap="square" lIns="1016" tIns="1016" rIns="1016" bIns="1016" rtlCol="0" anchor="ctr">
            <a:normAutofit/>
          </a:bodyPr>
          <a:lstStyle/>
          <a:p>
            <a:pPr algn="l" indent="0" marL="0">
              <a:buNone/>
            </a:pPr>
            <a:r>
              <a:rPr lang="en-US" sz="1500" dirty="0">
                <a:solidFill>
                  <a:srgbClr val="0A1B2A"/>
                </a:solidFill>
                <a:latin typeface="Aptos" pitchFamily="34" charset="0"/>
                <a:ea typeface="Aptos" pitchFamily="34" charset="-122"/>
                <a:cs typeface="Aptos" pitchFamily="34" charset="-120"/>
              </a:rPr>
              <a:t>• No se mezcla con el pecado.</a:t>
            </a:r>
            <a:endParaRPr lang="en-US" sz="1500" dirty="0"/>
          </a:p>
        </p:txBody>
      </p:sp>
      <p:sp>
        <p:nvSpPr>
          <p:cNvPr id="12" name="Text 9"/>
          <p:cNvSpPr/>
          <p:nvPr/>
        </p:nvSpPr>
        <p:spPr>
          <a:xfrm>
            <a:off x="1005840" y="3419856"/>
            <a:ext cx="3977640" cy="283464"/>
          </a:xfrm>
          <a:prstGeom prst="rect">
            <a:avLst/>
          </a:prstGeom>
          <a:noFill/>
          <a:ln/>
        </p:spPr>
        <p:txBody>
          <a:bodyPr wrap="square" lIns="1016" tIns="1016" rIns="1016" bIns="1016" rtlCol="0" anchor="ctr">
            <a:normAutofit/>
          </a:bodyPr>
          <a:lstStyle/>
          <a:p>
            <a:pPr algn="l" indent="0" marL="0">
              <a:buNone/>
            </a:pPr>
            <a:r>
              <a:rPr lang="en-US" sz="1500" dirty="0">
                <a:solidFill>
                  <a:srgbClr val="0A1B2A"/>
                </a:solidFill>
                <a:latin typeface="Aptos" pitchFamily="34" charset="0"/>
                <a:ea typeface="Aptos" pitchFamily="34" charset="-122"/>
                <a:cs typeface="Aptos" pitchFamily="34" charset="-120"/>
              </a:rPr>
              <a:t>• No se somete a nuestras opiniones.</a:t>
            </a:r>
            <a:endParaRPr lang="en-US" sz="1500" dirty="0"/>
          </a:p>
        </p:txBody>
      </p:sp>
      <p:sp>
        <p:nvSpPr>
          <p:cNvPr id="13" name="Text 10"/>
          <p:cNvSpPr/>
          <p:nvPr/>
        </p:nvSpPr>
        <p:spPr>
          <a:xfrm>
            <a:off x="1005840" y="4407408"/>
            <a:ext cx="4114800" cy="420624"/>
          </a:xfrm>
          <a:prstGeom prst="rect">
            <a:avLst/>
          </a:prstGeom>
          <a:noFill/>
          <a:ln/>
        </p:spPr>
        <p:txBody>
          <a:bodyPr wrap="square" lIns="1016" tIns="1016" rIns="1016" bIns="1016" rtlCol="0" anchor="ctr">
            <a:normAutofit/>
          </a:bodyPr>
          <a:lstStyle/>
          <a:p>
            <a:pPr algn="l" indent="0" marL="0">
              <a:buNone/>
            </a:pPr>
            <a:r>
              <a:rPr lang="en-US" sz="1500" b="1" dirty="0">
                <a:solidFill>
                  <a:srgbClr val="2D8AD9"/>
                </a:solidFill>
                <a:latin typeface="Aptos" pitchFamily="34" charset="0"/>
                <a:ea typeface="Aptos" pitchFamily="34" charset="-122"/>
                <a:cs typeface="Aptos" pitchFamily="34" charset="-120"/>
              </a:rPr>
              <a:t>Dios está cerca de su pueblo, pero nunca deja de ser santo.</a:t>
            </a:r>
            <a:endParaRPr lang="en-US" sz="1500" dirty="0"/>
          </a:p>
        </p:txBody>
      </p:sp>
      <p:sp>
        <p:nvSpPr>
          <p:cNvPr id="14" name="Shape 11"/>
          <p:cNvSpPr/>
          <p:nvPr/>
        </p:nvSpPr>
        <p:spPr>
          <a:xfrm>
            <a:off x="6400800" y="1444752"/>
            <a:ext cx="4480560" cy="3749040"/>
          </a:xfrm>
          <a:prstGeom prst="arc">
            <a:avLst/>
          </a:prstGeom>
          <a:noFill/>
          <a:ln w="50800">
            <a:solidFill>
              <a:srgbClr val="F2B84B">
                <a:alpha val="90000"/>
              </a:srgbClr>
            </a:solidFill>
            <a:prstDash val="solid"/>
          </a:ln>
        </p:spPr>
      </p:sp>
      <p:sp>
        <p:nvSpPr>
          <p:cNvPr id="15" name="Shape 12"/>
          <p:cNvSpPr/>
          <p:nvPr/>
        </p:nvSpPr>
        <p:spPr>
          <a:xfrm>
            <a:off x="7479792" y="1645920"/>
            <a:ext cx="2148840" cy="475488"/>
          </a:xfrm>
          <a:prstGeom prst="roundRect">
            <a:avLst>
              <a:gd name="adj" fmla="val 38462"/>
            </a:avLst>
          </a:prstGeom>
          <a:solidFill>
            <a:srgbClr val="F2B84B"/>
          </a:solidFill>
          <a:ln w="12700">
            <a:solidFill>
              <a:srgbClr val="F2B84B">
                <a:alpha val="0"/>
              </a:srgbClr>
            </a:solidFill>
            <a:prstDash val="solid"/>
          </a:ln>
        </p:spPr>
      </p:sp>
      <p:sp>
        <p:nvSpPr>
          <p:cNvPr id="16" name="Text 13"/>
          <p:cNvSpPr/>
          <p:nvPr/>
        </p:nvSpPr>
        <p:spPr>
          <a:xfrm>
            <a:off x="7525512" y="1700784"/>
            <a:ext cx="2057400" cy="365760"/>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CREADOR</a:t>
            </a:r>
            <a:endParaRPr lang="en-US" sz="1600" dirty="0"/>
          </a:p>
        </p:txBody>
      </p:sp>
      <p:sp>
        <p:nvSpPr>
          <p:cNvPr id="17" name="Shape 14"/>
          <p:cNvSpPr/>
          <p:nvPr/>
        </p:nvSpPr>
        <p:spPr>
          <a:xfrm>
            <a:off x="7479792" y="4279392"/>
            <a:ext cx="2148840" cy="475488"/>
          </a:xfrm>
          <a:prstGeom prst="roundRect">
            <a:avLst>
              <a:gd name="adj" fmla="val 38462"/>
            </a:avLst>
          </a:prstGeom>
          <a:solidFill>
            <a:srgbClr val="2D8AD9"/>
          </a:solidFill>
          <a:ln w="12700">
            <a:solidFill>
              <a:srgbClr val="2D8AD9">
                <a:alpha val="0"/>
              </a:srgbClr>
            </a:solidFill>
            <a:prstDash val="solid"/>
          </a:ln>
        </p:spPr>
      </p:sp>
      <p:sp>
        <p:nvSpPr>
          <p:cNvPr id="18" name="Text 15"/>
          <p:cNvSpPr/>
          <p:nvPr/>
        </p:nvSpPr>
        <p:spPr>
          <a:xfrm>
            <a:off x="7525512" y="4334256"/>
            <a:ext cx="2057400" cy="365760"/>
          </a:xfrm>
          <a:prstGeom prst="rect">
            <a:avLst/>
          </a:prstGeom>
          <a:noFill/>
          <a:ln/>
        </p:spPr>
        <p:txBody>
          <a:bodyPr wrap="square" lIns="0" tIns="0" rIns="0" bIns="0" rtlCol="0" anchor="ctr">
            <a:normAutofit/>
          </a:bodyPr>
          <a:lstStyle/>
          <a:p>
            <a:pPr algn="ctr" indent="0" marL="0">
              <a:buNone/>
            </a:pPr>
            <a:r>
              <a:rPr lang="en-US" sz="1600" b="1" dirty="0">
                <a:solidFill>
                  <a:srgbClr val="FFFFFF"/>
                </a:solidFill>
              </a:rPr>
              <a:t>CRIATURA</a:t>
            </a:r>
            <a:endParaRPr lang="en-US" sz="1600" dirty="0"/>
          </a:p>
        </p:txBody>
      </p:sp>
      <p:sp>
        <p:nvSpPr>
          <p:cNvPr id="19" name="Text 16"/>
          <p:cNvSpPr/>
          <p:nvPr/>
        </p:nvSpPr>
        <p:spPr>
          <a:xfrm>
            <a:off x="7315200" y="2423160"/>
            <a:ext cx="2468880" cy="914400"/>
          </a:xfrm>
          <a:prstGeom prst="rect">
            <a:avLst/>
          </a:prstGeom>
          <a:noFill/>
          <a:ln/>
        </p:spPr>
        <p:txBody>
          <a:bodyPr wrap="square" lIns="254" tIns="254" rIns="254" bIns="254" rtlCol="0" anchor="ctr">
            <a:normAutofit/>
          </a:bodyPr>
          <a:lstStyle/>
          <a:p>
            <a:pPr algn="ctr" indent="0" marL="0">
              <a:buNone/>
            </a:pPr>
            <a:r>
              <a:rPr lang="en-US" sz="1600" b="1" dirty="0">
                <a:solidFill>
                  <a:srgbClr val="FFFFFF"/>
                </a:solidFill>
              </a:rPr>
              <a:t>↑ distinto</a:t>
            </a:r>
            <a:endParaRPr lang="en-US" sz="1600" dirty="0"/>
          </a:p>
          <a:p>
            <a:pPr algn="ctr" indent="0" marL="0">
              <a:buNone/>
            </a:pPr>
            <a:r>
              <a:rPr lang="en-US" sz="1600" b="1" dirty="0">
                <a:solidFill>
                  <a:srgbClr val="FFFFFF"/>
                </a:solidFill>
              </a:rPr>
              <a:t>↑ sobre todo</a:t>
            </a:r>
            <a:endParaRPr lang="en-US" sz="1600" dirty="0"/>
          </a:p>
          <a:p>
            <a:pPr algn="ctr" indent="0" marL="0">
              <a:buNone/>
            </a:pPr>
            <a:r>
              <a:rPr lang="en-US" sz="1600" b="1" dirty="0">
                <a:solidFill>
                  <a:srgbClr val="FFFFFF"/>
                </a:solidFill>
              </a:rPr>
              <a:t>↑ digno de reverencia</a:t>
            </a:r>
            <a:endParaRPr lang="en-US" sz="1600" dirty="0"/>
          </a:p>
        </p:txBody>
      </p:sp>
      <p:sp>
        <p:nvSpPr>
          <p:cNvPr id="20" name="Text 17"/>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1" name="Text 18"/>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11</a:t>
            </a:r>
            <a:endParaRPr lang="en-US" sz="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PURO: DIOS NO TIENE OSCURIDAD</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685800" y="960120"/>
            <a:ext cx="5074920" cy="4919472"/>
          </a:xfrm>
          <a:prstGeom prst="roundRect">
            <a:avLst>
              <a:gd name="adj" fmla="val 2230"/>
            </a:avLst>
          </a:prstGeom>
          <a:solidFill>
            <a:srgbClr val="0B2133"/>
          </a:solidFill>
          <a:ln w="13970">
            <a:solidFill>
              <a:srgbClr val="F2B84B">
                <a:alpha val="90000"/>
              </a:srgbClr>
            </a:solidFill>
            <a:prstDash val="solid"/>
          </a:ln>
        </p:spPr>
      </p:sp>
      <p:sp>
        <p:nvSpPr>
          <p:cNvPr id="6" name="Text 4"/>
          <p:cNvSpPr/>
          <p:nvPr/>
        </p:nvSpPr>
        <p:spPr>
          <a:xfrm>
            <a:off x="960120" y="1261872"/>
            <a:ext cx="4480560" cy="320040"/>
          </a:xfrm>
          <a:prstGeom prst="rect">
            <a:avLst/>
          </a:prstGeom>
          <a:noFill/>
          <a:ln/>
        </p:spPr>
        <p:txBody>
          <a:bodyPr wrap="square" lIns="1016" tIns="1016" rIns="1016" bIns="1016" rtlCol="0" anchor="ctr">
            <a:normAutofit/>
          </a:bodyPr>
          <a:lstStyle/>
          <a:p>
            <a:pPr algn="l" indent="0" marL="0">
              <a:buNone/>
            </a:pPr>
            <a:r>
              <a:rPr lang="en-US" sz="1800" b="1" dirty="0">
                <a:solidFill>
                  <a:srgbClr val="F2B84B"/>
                </a:solidFill>
                <a:latin typeface="Aptos" pitchFamily="34" charset="0"/>
                <a:ea typeface="Aptos" pitchFamily="34" charset="-122"/>
                <a:cs typeface="Aptos" pitchFamily="34" charset="-120"/>
              </a:rPr>
              <a:t>La santidad moral de Dios significa:</a:t>
            </a:r>
            <a:endParaRPr lang="en-US" sz="1800" dirty="0"/>
          </a:p>
        </p:txBody>
      </p:sp>
      <p:sp>
        <p:nvSpPr>
          <p:cNvPr id="7" name="Text 5"/>
          <p:cNvSpPr/>
          <p:nvPr/>
        </p:nvSpPr>
        <p:spPr>
          <a:xfrm>
            <a:off x="987552" y="1828800"/>
            <a:ext cx="4343400" cy="310896"/>
          </a:xfrm>
          <a:prstGeom prst="rect">
            <a:avLst/>
          </a:prstGeom>
          <a:noFill/>
          <a:ln/>
        </p:spPr>
        <p:txBody>
          <a:bodyPr wrap="square" lIns="1016" tIns="1016" rIns="1016" bIns="1016" rtlCol="0" anchor="ctr">
            <a:normAutofit/>
          </a:bodyPr>
          <a:lstStyle/>
          <a:p>
            <a:pPr algn="l" indent="0" marL="0">
              <a:buNone/>
            </a:pPr>
            <a:r>
              <a:rPr lang="en-US" sz="1600" dirty="0">
                <a:solidFill>
                  <a:srgbClr val="FFFFFF"/>
                </a:solidFill>
                <a:latin typeface="Aptos" pitchFamily="34" charset="0"/>
                <a:ea typeface="Aptos" pitchFamily="34" charset="-122"/>
                <a:cs typeface="Aptos" pitchFamily="34" charset="-120"/>
              </a:rPr>
              <a:t>• No hay pecado en Él.</a:t>
            </a:r>
            <a:endParaRPr lang="en-US" sz="1600" dirty="0"/>
          </a:p>
        </p:txBody>
      </p:sp>
      <p:sp>
        <p:nvSpPr>
          <p:cNvPr id="8" name="Text 6"/>
          <p:cNvSpPr/>
          <p:nvPr/>
        </p:nvSpPr>
        <p:spPr>
          <a:xfrm>
            <a:off x="987552" y="2331720"/>
            <a:ext cx="4343400" cy="310896"/>
          </a:xfrm>
          <a:prstGeom prst="rect">
            <a:avLst/>
          </a:prstGeom>
          <a:noFill/>
          <a:ln/>
        </p:spPr>
        <p:txBody>
          <a:bodyPr wrap="square" lIns="1016" tIns="1016" rIns="1016" bIns="1016" rtlCol="0" anchor="ctr">
            <a:normAutofit/>
          </a:bodyPr>
          <a:lstStyle/>
          <a:p>
            <a:pPr algn="l" indent="0" marL="0">
              <a:buNone/>
            </a:pPr>
            <a:r>
              <a:rPr lang="en-US" sz="1600" dirty="0">
                <a:solidFill>
                  <a:srgbClr val="FFFFFF"/>
                </a:solidFill>
                <a:latin typeface="Aptos" pitchFamily="34" charset="0"/>
                <a:ea typeface="Aptos" pitchFamily="34" charset="-122"/>
                <a:cs typeface="Aptos" pitchFamily="34" charset="-120"/>
              </a:rPr>
              <a:t>• No ama la mentira ni la injusticia.</a:t>
            </a:r>
            <a:endParaRPr lang="en-US" sz="1600" dirty="0"/>
          </a:p>
        </p:txBody>
      </p:sp>
      <p:sp>
        <p:nvSpPr>
          <p:cNvPr id="9" name="Text 7"/>
          <p:cNvSpPr/>
          <p:nvPr/>
        </p:nvSpPr>
        <p:spPr>
          <a:xfrm>
            <a:off x="987552" y="2834640"/>
            <a:ext cx="4343400" cy="310896"/>
          </a:xfrm>
          <a:prstGeom prst="rect">
            <a:avLst/>
          </a:prstGeom>
          <a:noFill/>
          <a:ln/>
        </p:spPr>
        <p:txBody>
          <a:bodyPr wrap="square" lIns="1016" tIns="1016" rIns="1016" bIns="1016" rtlCol="0" anchor="ctr">
            <a:normAutofit/>
          </a:bodyPr>
          <a:lstStyle/>
          <a:p>
            <a:pPr algn="l" indent="0" marL="0">
              <a:buNone/>
            </a:pPr>
            <a:r>
              <a:rPr lang="en-US" sz="1600" dirty="0">
                <a:solidFill>
                  <a:srgbClr val="FFFFFF"/>
                </a:solidFill>
                <a:latin typeface="Aptos" pitchFamily="34" charset="0"/>
                <a:ea typeface="Aptos" pitchFamily="34" charset="-122"/>
                <a:cs typeface="Aptos" pitchFamily="34" charset="-120"/>
              </a:rPr>
              <a:t>• No llama bueno a lo malo.</a:t>
            </a:r>
            <a:endParaRPr lang="en-US" sz="1600" dirty="0"/>
          </a:p>
        </p:txBody>
      </p:sp>
      <p:sp>
        <p:nvSpPr>
          <p:cNvPr id="10" name="Text 8"/>
          <p:cNvSpPr/>
          <p:nvPr/>
        </p:nvSpPr>
        <p:spPr>
          <a:xfrm>
            <a:off x="987552" y="3337560"/>
            <a:ext cx="4343400" cy="310896"/>
          </a:xfrm>
          <a:prstGeom prst="rect">
            <a:avLst/>
          </a:prstGeom>
          <a:noFill/>
          <a:ln/>
        </p:spPr>
        <p:txBody>
          <a:bodyPr wrap="square" lIns="1016" tIns="1016" rIns="1016" bIns="1016" rtlCol="0" anchor="ctr">
            <a:normAutofit/>
          </a:bodyPr>
          <a:lstStyle/>
          <a:p>
            <a:pPr algn="l" indent="0" marL="0">
              <a:buNone/>
            </a:pPr>
            <a:r>
              <a:rPr lang="en-US" sz="1600" dirty="0">
                <a:solidFill>
                  <a:srgbClr val="FFFFFF"/>
                </a:solidFill>
                <a:latin typeface="Aptos" pitchFamily="34" charset="0"/>
                <a:ea typeface="Aptos" pitchFamily="34" charset="-122"/>
                <a:cs typeface="Aptos" pitchFamily="34" charset="-120"/>
              </a:rPr>
              <a:t>• No puede ser tentado por el mal.</a:t>
            </a:r>
            <a:endParaRPr lang="en-US" sz="1600" dirty="0"/>
          </a:p>
        </p:txBody>
      </p:sp>
      <p:sp>
        <p:nvSpPr>
          <p:cNvPr id="11" name="Text 9"/>
          <p:cNvSpPr/>
          <p:nvPr/>
        </p:nvSpPr>
        <p:spPr>
          <a:xfrm>
            <a:off x="987552" y="4361688"/>
            <a:ext cx="4297680" cy="475488"/>
          </a:xfrm>
          <a:prstGeom prst="rect">
            <a:avLst/>
          </a:prstGeom>
          <a:noFill/>
          <a:ln/>
        </p:spPr>
        <p:txBody>
          <a:bodyPr wrap="square" lIns="1016" tIns="1016" rIns="1016" bIns="1016" rtlCol="0" anchor="ctr">
            <a:normAutofit/>
          </a:bodyPr>
          <a:lstStyle/>
          <a:p>
            <a:pPr algn="l" indent="0" marL="0">
              <a:buNone/>
            </a:pPr>
            <a:r>
              <a:rPr lang="en-US" sz="1400" b="1" dirty="0">
                <a:solidFill>
                  <a:srgbClr val="FFD37A"/>
                </a:solidFill>
                <a:latin typeface="Aptos" pitchFamily="34" charset="0"/>
                <a:ea typeface="Aptos" pitchFamily="34" charset="-122"/>
                <a:cs typeface="Aptos" pitchFamily="34" charset="-120"/>
              </a:rPr>
              <a:t>Habacuc 1:13 · “Muy limpio eres de ojos para ver el mal.”</a:t>
            </a:r>
            <a:endParaRPr lang="en-US" sz="1400" dirty="0"/>
          </a:p>
        </p:txBody>
      </p:sp>
      <p:sp>
        <p:nvSpPr>
          <p:cNvPr id="12" name="Shape 10"/>
          <p:cNvSpPr/>
          <p:nvPr/>
        </p:nvSpPr>
        <p:spPr>
          <a:xfrm>
            <a:off x="6492240" y="1143000"/>
            <a:ext cx="4343400" cy="4343400"/>
          </a:xfrm>
          <a:prstGeom prst="arc">
            <a:avLst/>
          </a:prstGeom>
          <a:noFill/>
          <a:ln w="50800">
            <a:solidFill>
              <a:srgbClr val="F2B84B"/>
            </a:solidFill>
            <a:prstDash val="solid"/>
          </a:ln>
        </p:spPr>
      </p:sp>
      <p:sp>
        <p:nvSpPr>
          <p:cNvPr id="13" name="Shape 11"/>
          <p:cNvSpPr/>
          <p:nvPr/>
        </p:nvSpPr>
        <p:spPr>
          <a:xfrm>
            <a:off x="7635240" y="1865376"/>
            <a:ext cx="2011680" cy="2011680"/>
          </a:xfrm>
          <a:prstGeom prst="sun">
            <a:avLst/>
          </a:prstGeom>
          <a:solidFill>
            <a:srgbClr val="FFD37A"/>
          </a:solidFill>
          <a:ln w="12700">
            <a:solidFill>
              <a:srgbClr val="FFD37A">
                <a:alpha val="0"/>
              </a:srgbClr>
            </a:solidFill>
            <a:prstDash val="solid"/>
          </a:ln>
        </p:spPr>
      </p:sp>
      <p:sp>
        <p:nvSpPr>
          <p:cNvPr id="14" name="Shape 12"/>
          <p:cNvSpPr/>
          <p:nvPr/>
        </p:nvSpPr>
        <p:spPr>
          <a:xfrm>
            <a:off x="9528048" y="4251960"/>
            <a:ext cx="621792" cy="621792"/>
          </a:xfrm>
          <a:prstGeom prst="moon">
            <a:avLst/>
          </a:prstGeom>
          <a:solidFill>
            <a:srgbClr val="31465A"/>
          </a:solidFill>
          <a:ln w="12700">
            <a:solidFill>
              <a:srgbClr val="31465A">
                <a:alpha val="0"/>
              </a:srgbClr>
            </a:solidFill>
            <a:prstDash val="solid"/>
          </a:ln>
        </p:spPr>
      </p:sp>
      <p:sp>
        <p:nvSpPr>
          <p:cNvPr id="15" name="Text 13"/>
          <p:cNvSpPr/>
          <p:nvPr/>
        </p:nvSpPr>
        <p:spPr>
          <a:xfrm>
            <a:off x="6903720" y="4919472"/>
            <a:ext cx="3657600" cy="502920"/>
          </a:xfrm>
          <a:prstGeom prst="rect">
            <a:avLst/>
          </a:prstGeom>
          <a:noFill/>
          <a:ln/>
        </p:spPr>
        <p:txBody>
          <a:bodyPr wrap="square" lIns="0" tIns="0" rIns="0" bIns="0" rtlCol="0" anchor="ctr"/>
          <a:lstStyle/>
          <a:p>
            <a:pPr algn="ctr" indent="0" marL="0">
              <a:buNone/>
            </a:pPr>
            <a:r>
              <a:rPr lang="en-US" sz="2100" b="1" dirty="0">
                <a:solidFill>
                  <a:srgbClr val="FFD37A"/>
                </a:solidFill>
              </a:rPr>
              <a:t>LUZ</a:t>
            </a:r>
            <a:endParaRPr lang="en-US" sz="2100" dirty="0"/>
          </a:p>
          <a:p>
            <a:pPr algn="ctr" indent="0" marL="0">
              <a:buNone/>
            </a:pPr>
            <a:r>
              <a:rPr lang="en-US" sz="2100" b="1" dirty="0">
                <a:solidFill>
                  <a:srgbClr val="FFD37A"/>
                </a:solidFill>
              </a:rPr>
              <a:t>sin tinieblas</a:t>
            </a:r>
            <a:endParaRPr lang="en-US" sz="2100" dirty="0"/>
          </a:p>
        </p:txBody>
      </p:sp>
      <p:sp>
        <p:nvSpPr>
          <p:cNvPr id="16" name="Text 14"/>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7" name="Text 15"/>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12</a:t>
            </a:r>
            <a:endParaRPr lang="en-US" sz="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DIOS NO NEGOCIA SU SANTIDAD</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676656" y="914400"/>
            <a:ext cx="10835640" cy="5257800"/>
          </a:xfrm>
          <a:prstGeom prst="roundRect">
            <a:avLst>
              <a:gd name="adj" fmla="val 2087"/>
            </a:avLst>
          </a:prstGeom>
          <a:solidFill>
            <a:srgbClr val="FFF9ED"/>
          </a:solidFill>
          <a:ln w="13970">
            <a:solidFill>
              <a:srgbClr val="F2B84B">
                <a:alpha val="90000"/>
              </a:srgbClr>
            </a:solidFill>
            <a:prstDash val="solid"/>
          </a:ln>
        </p:spPr>
      </p:sp>
      <p:sp>
        <p:nvSpPr>
          <p:cNvPr id="6" name="Text 4"/>
          <p:cNvSpPr/>
          <p:nvPr/>
        </p:nvSpPr>
        <p:spPr>
          <a:xfrm>
            <a:off x="960120" y="1188720"/>
            <a:ext cx="2194560" cy="228600"/>
          </a:xfrm>
          <a:prstGeom prst="rect">
            <a:avLst/>
          </a:prstGeom>
          <a:noFill/>
          <a:ln/>
        </p:spPr>
        <p:txBody>
          <a:bodyPr wrap="square" lIns="0" tIns="0" rIns="0" bIns="0" rtlCol="0" anchor="ctr"/>
          <a:lstStyle/>
          <a:p>
            <a:pPr indent="0" marL="0">
              <a:buNone/>
            </a:pPr>
            <a:r>
              <a:rPr lang="en-US" sz="1200" b="1" dirty="0">
                <a:solidFill>
                  <a:srgbClr val="2D8AD9"/>
                </a:solidFill>
              </a:rPr>
              <a:t>Éxodo 34:6-7</a:t>
            </a:r>
            <a:endParaRPr lang="en-US" sz="1200" dirty="0"/>
          </a:p>
        </p:txBody>
      </p:sp>
      <p:sp>
        <p:nvSpPr>
          <p:cNvPr id="7" name="Text 5"/>
          <p:cNvSpPr/>
          <p:nvPr/>
        </p:nvSpPr>
        <p:spPr>
          <a:xfrm>
            <a:off x="960120" y="1600200"/>
            <a:ext cx="4754880" cy="914400"/>
          </a:xfrm>
          <a:prstGeom prst="rect">
            <a:avLst/>
          </a:prstGeom>
          <a:noFill/>
          <a:ln/>
        </p:spPr>
        <p:txBody>
          <a:bodyPr wrap="square" lIns="1016" tIns="1016" rIns="1016" bIns="1016" rtlCol="0" anchor="ctr">
            <a:normAutofit/>
          </a:bodyPr>
          <a:lstStyle/>
          <a:p>
            <a:pPr algn="l" indent="0" marL="0">
              <a:buNone/>
            </a:pPr>
            <a:r>
              <a:rPr lang="en-US" sz="2200" b="1" dirty="0">
                <a:solidFill>
                  <a:srgbClr val="0A1B2A"/>
                </a:solidFill>
                <a:latin typeface="Aptos" pitchFamily="34" charset="0"/>
                <a:ea typeface="Aptos" pitchFamily="34" charset="-122"/>
                <a:cs typeface="Aptos" pitchFamily="34" charset="-120"/>
              </a:rPr>
              <a:t>Dios es misericordioso y clemente… pero de ningún modo tendrá por inocente al malvado.</a:t>
            </a:r>
            <a:endParaRPr lang="en-US" sz="2200" dirty="0"/>
          </a:p>
        </p:txBody>
      </p:sp>
      <p:sp>
        <p:nvSpPr>
          <p:cNvPr id="8" name="Text 6"/>
          <p:cNvSpPr/>
          <p:nvPr/>
        </p:nvSpPr>
        <p:spPr>
          <a:xfrm>
            <a:off x="960120" y="2862072"/>
            <a:ext cx="4846320" cy="603504"/>
          </a:xfrm>
          <a:prstGeom prst="rect">
            <a:avLst/>
          </a:prstGeom>
          <a:noFill/>
          <a:ln/>
        </p:spPr>
        <p:txBody>
          <a:bodyPr wrap="square" lIns="1016" tIns="1016" rIns="1016" bIns="1016" rtlCol="0" anchor="ctr">
            <a:normAutofit/>
          </a:bodyPr>
          <a:lstStyle/>
          <a:p>
            <a:pPr algn="l" indent="0" marL="0">
              <a:buNone/>
            </a:pPr>
            <a:r>
              <a:rPr lang="en-US" sz="1800" dirty="0">
                <a:solidFill>
                  <a:srgbClr val="0A1B2A"/>
                </a:solidFill>
                <a:latin typeface="Aptos" pitchFamily="34" charset="0"/>
                <a:ea typeface="Aptos" pitchFamily="34" charset="-122"/>
                <a:cs typeface="Aptos" pitchFamily="34" charset="-120"/>
              </a:rPr>
              <a:t>La santidad de Dios significa que Él no puede decir: “da lo mismo el pecado”.</a:t>
            </a:r>
            <a:endParaRPr lang="en-US" sz="1800" dirty="0"/>
          </a:p>
        </p:txBody>
      </p:sp>
      <p:sp>
        <p:nvSpPr>
          <p:cNvPr id="9" name="Shape 7"/>
          <p:cNvSpPr/>
          <p:nvPr/>
        </p:nvSpPr>
        <p:spPr>
          <a:xfrm>
            <a:off x="6446520" y="2926080"/>
            <a:ext cx="4297680" cy="0"/>
          </a:xfrm>
          <a:prstGeom prst="line">
            <a:avLst/>
          </a:prstGeom>
          <a:noFill/>
          <a:ln w="38100">
            <a:solidFill>
              <a:srgbClr val="0B2133"/>
            </a:solidFill>
            <a:prstDash val="solid"/>
          </a:ln>
        </p:spPr>
      </p:sp>
      <p:sp>
        <p:nvSpPr>
          <p:cNvPr id="10" name="Shape 8"/>
          <p:cNvSpPr/>
          <p:nvPr/>
        </p:nvSpPr>
        <p:spPr>
          <a:xfrm>
            <a:off x="8595360" y="1627632"/>
            <a:ext cx="0" cy="2560320"/>
          </a:xfrm>
          <a:prstGeom prst="line">
            <a:avLst/>
          </a:prstGeom>
          <a:noFill/>
          <a:ln w="38100">
            <a:solidFill>
              <a:srgbClr val="0B2133"/>
            </a:solidFill>
            <a:prstDash val="solid"/>
          </a:ln>
        </p:spPr>
      </p:sp>
      <p:sp>
        <p:nvSpPr>
          <p:cNvPr id="11" name="Shape 9"/>
          <p:cNvSpPr/>
          <p:nvPr/>
        </p:nvSpPr>
        <p:spPr>
          <a:xfrm>
            <a:off x="8321040" y="4160520"/>
            <a:ext cx="548640" cy="411480"/>
          </a:xfrm>
          <a:prstGeom prst="triangle">
            <a:avLst/>
          </a:prstGeom>
          <a:solidFill>
            <a:srgbClr val="0B2133"/>
          </a:solidFill>
          <a:ln w="12700">
            <a:solidFill>
              <a:srgbClr val="0B2133"/>
            </a:solidFill>
            <a:prstDash val="solid"/>
          </a:ln>
        </p:spPr>
      </p:sp>
      <p:sp>
        <p:nvSpPr>
          <p:cNvPr id="12" name="Shape 10"/>
          <p:cNvSpPr/>
          <p:nvPr/>
        </p:nvSpPr>
        <p:spPr>
          <a:xfrm>
            <a:off x="6263640" y="2057400"/>
            <a:ext cx="1691640" cy="868680"/>
          </a:xfrm>
          <a:prstGeom prst="roundRect">
            <a:avLst>
              <a:gd name="adj" fmla="val 12632"/>
            </a:avLst>
          </a:prstGeom>
          <a:solidFill>
            <a:srgbClr val="0B2133"/>
          </a:solidFill>
          <a:ln w="13970">
            <a:solidFill>
              <a:srgbClr val="2D8AD9">
                <a:alpha val="90000"/>
              </a:srgbClr>
            </a:solidFill>
            <a:prstDash val="solid"/>
          </a:ln>
        </p:spPr>
      </p:sp>
      <p:sp>
        <p:nvSpPr>
          <p:cNvPr id="13" name="Text 11"/>
          <p:cNvSpPr/>
          <p:nvPr/>
        </p:nvSpPr>
        <p:spPr>
          <a:xfrm>
            <a:off x="6428232" y="2221992"/>
            <a:ext cx="1353312" cy="411480"/>
          </a:xfrm>
          <a:prstGeom prst="rect">
            <a:avLst/>
          </a:prstGeom>
          <a:noFill/>
          <a:ln/>
        </p:spPr>
        <p:txBody>
          <a:bodyPr wrap="square" lIns="1016" tIns="1016" rIns="1016" bIns="1016" rtlCol="0" anchor="ctr">
            <a:normAutofit/>
          </a:bodyPr>
          <a:lstStyle/>
          <a:p>
            <a:pPr algn="ctr" indent="0" marL="0">
              <a:buNone/>
            </a:pPr>
            <a:r>
              <a:rPr lang="en-US" sz="1600" b="1" dirty="0">
                <a:solidFill>
                  <a:srgbClr val="FFFFFF"/>
                </a:solidFill>
                <a:latin typeface="Aptos" pitchFamily="34" charset="0"/>
                <a:ea typeface="Aptos" pitchFamily="34" charset="-122"/>
                <a:cs typeface="Aptos" pitchFamily="34" charset="-120"/>
              </a:rPr>
              <a:t>AMOR</a:t>
            </a:r>
            <a:endParaRPr lang="en-US" sz="1600" dirty="0"/>
          </a:p>
          <a:p>
            <a:pPr algn="ctr" indent="0" marL="0">
              <a:buNone/>
            </a:pPr>
            <a:r>
              <a:rPr lang="en-US" sz="1600" b="1" dirty="0">
                <a:solidFill>
                  <a:srgbClr val="FFFFFF"/>
                </a:solidFill>
                <a:latin typeface="Aptos" pitchFamily="34" charset="0"/>
                <a:ea typeface="Aptos" pitchFamily="34" charset="-122"/>
                <a:cs typeface="Aptos" pitchFamily="34" charset="-120"/>
              </a:rPr>
              <a:t>real</a:t>
            </a:r>
            <a:endParaRPr lang="en-US" sz="1600" dirty="0"/>
          </a:p>
        </p:txBody>
      </p:sp>
      <p:sp>
        <p:nvSpPr>
          <p:cNvPr id="14" name="Shape 12"/>
          <p:cNvSpPr/>
          <p:nvPr/>
        </p:nvSpPr>
        <p:spPr>
          <a:xfrm>
            <a:off x="9235440" y="2057400"/>
            <a:ext cx="1691640" cy="868680"/>
          </a:xfrm>
          <a:prstGeom prst="roundRect">
            <a:avLst>
              <a:gd name="adj" fmla="val 12632"/>
            </a:avLst>
          </a:prstGeom>
          <a:solidFill>
            <a:srgbClr val="0B2133"/>
          </a:solidFill>
          <a:ln w="13970">
            <a:solidFill>
              <a:srgbClr val="E76F51">
                <a:alpha val="90000"/>
              </a:srgbClr>
            </a:solidFill>
            <a:prstDash val="solid"/>
          </a:ln>
        </p:spPr>
      </p:sp>
      <p:sp>
        <p:nvSpPr>
          <p:cNvPr id="15" name="Text 13"/>
          <p:cNvSpPr/>
          <p:nvPr/>
        </p:nvSpPr>
        <p:spPr>
          <a:xfrm>
            <a:off x="9363456" y="2221992"/>
            <a:ext cx="1417320" cy="411480"/>
          </a:xfrm>
          <a:prstGeom prst="rect">
            <a:avLst/>
          </a:prstGeom>
          <a:noFill/>
          <a:ln/>
        </p:spPr>
        <p:txBody>
          <a:bodyPr wrap="square" lIns="1016" tIns="1016" rIns="1016" bIns="1016" rtlCol="0" anchor="ctr">
            <a:normAutofit/>
          </a:bodyPr>
          <a:lstStyle/>
          <a:p>
            <a:pPr algn="ctr" indent="0" marL="0">
              <a:buNone/>
            </a:pPr>
            <a:r>
              <a:rPr lang="en-US" sz="1600" b="1" dirty="0">
                <a:solidFill>
                  <a:srgbClr val="FFFFFF"/>
                </a:solidFill>
                <a:latin typeface="Aptos" pitchFamily="34" charset="0"/>
                <a:ea typeface="Aptos" pitchFamily="34" charset="-122"/>
                <a:cs typeface="Aptos" pitchFamily="34" charset="-120"/>
              </a:rPr>
              <a:t>JUSTICIA</a:t>
            </a:r>
            <a:endParaRPr lang="en-US" sz="1600" dirty="0"/>
          </a:p>
          <a:p>
            <a:pPr algn="ctr" indent="0" marL="0">
              <a:buNone/>
            </a:pPr>
            <a:r>
              <a:rPr lang="en-US" sz="1600" b="1" dirty="0">
                <a:solidFill>
                  <a:srgbClr val="FFFFFF"/>
                </a:solidFill>
                <a:latin typeface="Aptos" pitchFamily="34" charset="0"/>
                <a:ea typeface="Aptos" pitchFamily="34" charset="-122"/>
                <a:cs typeface="Aptos" pitchFamily="34" charset="-120"/>
              </a:rPr>
              <a:t>real</a:t>
            </a:r>
            <a:endParaRPr lang="en-US" sz="1600" dirty="0"/>
          </a:p>
        </p:txBody>
      </p:sp>
      <p:sp>
        <p:nvSpPr>
          <p:cNvPr id="16" name="Text 14"/>
          <p:cNvSpPr/>
          <p:nvPr/>
        </p:nvSpPr>
        <p:spPr>
          <a:xfrm>
            <a:off x="6400800" y="4892040"/>
            <a:ext cx="4389120" cy="365760"/>
          </a:xfrm>
          <a:prstGeom prst="rect">
            <a:avLst/>
          </a:prstGeom>
          <a:noFill/>
          <a:ln/>
        </p:spPr>
        <p:txBody>
          <a:bodyPr wrap="square" lIns="1016" tIns="1016" rIns="1016" bIns="1016" rtlCol="0" anchor="ctr">
            <a:normAutofit/>
          </a:bodyPr>
          <a:lstStyle/>
          <a:p>
            <a:pPr algn="ctr" indent="0" marL="0">
              <a:buNone/>
            </a:pPr>
            <a:r>
              <a:rPr lang="en-US" sz="1500" b="1" dirty="0">
                <a:solidFill>
                  <a:srgbClr val="2D8AD9"/>
                </a:solidFill>
                <a:latin typeface="Aptos" pitchFamily="34" charset="0"/>
                <a:ea typeface="Aptos" pitchFamily="34" charset="-122"/>
                <a:cs typeface="Aptos" pitchFamily="34" charset="-120"/>
              </a:rPr>
              <a:t>En Dios no hay conflicto: su amor es santo y su justicia es santa.</a:t>
            </a:r>
            <a:endParaRPr lang="en-US" sz="1500" dirty="0"/>
          </a:p>
        </p:txBody>
      </p:sp>
      <p:sp>
        <p:nvSpPr>
          <p:cNvPr id="17" name="Text 15"/>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8" name="Text 16"/>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13</a:t>
            </a:r>
            <a:endParaRPr lang="en-US" sz="6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61522"/>
        </a:solidFill>
      </p:bgPr>
    </p:bg>
    <p:spTree>
      <p:nvGrpSpPr>
        <p:cNvPr id="1" name=""/>
        <p:cNvGrpSpPr/>
        <p:nvPr/>
      </p:nvGrpSpPr>
      <p:grpSpPr>
        <a:xfrm>
          <a:off x="0" y="0"/>
          <a:ext cx="0" cy="0"/>
          <a:chOff x="0" y="0"/>
          <a:chExt cx="0" cy="0"/>
        </a:xfrm>
      </p:grpSpPr>
      <p:pic>
        <p:nvPicPr>
          <p:cNvPr id="2" name="Image 0" descr="/mnt/data/a_dramatic_warm_cinematic_scene_an_ancient_temp_batch_3.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44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DIOS NO NEGOCIA SU SANTIDAD: EJEMPLOS</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Shape 4"/>
          <p:cNvSpPr/>
          <p:nvPr/>
        </p:nvSpPr>
        <p:spPr>
          <a:xfrm>
            <a:off x="658368" y="914400"/>
            <a:ext cx="10972800" cy="5257800"/>
          </a:xfrm>
          <a:prstGeom prst="roundRect">
            <a:avLst>
              <a:gd name="adj" fmla="val 2087"/>
            </a:avLst>
          </a:prstGeom>
          <a:solidFill>
            <a:srgbClr val="0B2133"/>
          </a:solidFill>
          <a:ln w="13970">
            <a:solidFill>
              <a:srgbClr val="F2B84B">
                <a:alpha val="90000"/>
              </a:srgbClr>
            </a:solidFill>
            <a:prstDash val="solid"/>
          </a:ln>
        </p:spPr>
      </p:sp>
      <p:sp>
        <p:nvSpPr>
          <p:cNvPr id="8" name="Text 5"/>
          <p:cNvSpPr/>
          <p:nvPr/>
        </p:nvSpPr>
        <p:spPr>
          <a:xfrm>
            <a:off x="960120" y="1188720"/>
            <a:ext cx="10287000" cy="384048"/>
          </a:xfrm>
          <a:prstGeom prst="rect">
            <a:avLst/>
          </a:prstGeom>
          <a:noFill/>
          <a:ln/>
        </p:spPr>
        <p:txBody>
          <a:bodyPr wrap="square" lIns="1016" tIns="1016" rIns="1016" bIns="1016" rtlCol="0" anchor="ctr">
            <a:normAutofit/>
          </a:bodyPr>
          <a:lstStyle/>
          <a:p>
            <a:pPr algn="ctr" indent="0" marL="0">
              <a:buNone/>
            </a:pPr>
            <a:r>
              <a:rPr lang="en-US" sz="1700" b="1" dirty="0">
                <a:solidFill>
                  <a:srgbClr val="FFF9ED"/>
                </a:solidFill>
                <a:latin typeface="Aptos" pitchFamily="34" charset="0"/>
                <a:ea typeface="Aptos" pitchFamily="34" charset="-122"/>
                <a:cs typeface="Aptos" pitchFamily="34" charset="-120"/>
              </a:rPr>
              <a:t>La Biblia muestra que tratar lo santo como común puede traer juicio serio.</a:t>
            </a:r>
            <a:endParaRPr lang="en-US" sz="1700" dirty="0"/>
          </a:p>
        </p:txBody>
      </p:sp>
      <p:sp>
        <p:nvSpPr>
          <p:cNvPr id="9" name="Shape 6"/>
          <p:cNvSpPr/>
          <p:nvPr/>
        </p:nvSpPr>
        <p:spPr>
          <a:xfrm>
            <a:off x="841248" y="1828800"/>
            <a:ext cx="2331720" cy="2606040"/>
          </a:xfrm>
          <a:prstGeom prst="roundRect">
            <a:avLst>
              <a:gd name="adj" fmla="val 4706"/>
            </a:avLst>
          </a:prstGeom>
          <a:solidFill>
            <a:srgbClr val="FFF9ED"/>
          </a:solidFill>
          <a:ln w="13970">
            <a:solidFill>
              <a:srgbClr val="F2B84B">
                <a:alpha val="90000"/>
              </a:srgbClr>
            </a:solidFill>
            <a:prstDash val="solid"/>
          </a:ln>
        </p:spPr>
      </p:sp>
      <p:sp>
        <p:nvSpPr>
          <p:cNvPr id="10" name="Text 7"/>
          <p:cNvSpPr/>
          <p:nvPr/>
        </p:nvSpPr>
        <p:spPr>
          <a:xfrm>
            <a:off x="950976" y="2029968"/>
            <a:ext cx="2103120" cy="210312"/>
          </a:xfrm>
          <a:prstGeom prst="rect">
            <a:avLst/>
          </a:prstGeom>
          <a:noFill/>
          <a:ln/>
        </p:spPr>
        <p:txBody>
          <a:bodyPr wrap="square" lIns="0" tIns="0" rIns="0" bIns="0" rtlCol="0" anchor="ctr">
            <a:normAutofit/>
          </a:bodyPr>
          <a:lstStyle/>
          <a:p>
            <a:pPr algn="ctr" indent="0" marL="0">
              <a:buNone/>
            </a:pPr>
            <a:r>
              <a:rPr lang="en-US" sz="980" b="1" dirty="0">
                <a:solidFill>
                  <a:srgbClr val="F2B84B"/>
                </a:solidFill>
              </a:rPr>
              <a:t>Levítico 10:1-3</a:t>
            </a:r>
            <a:endParaRPr lang="en-US" sz="980" dirty="0"/>
          </a:p>
        </p:txBody>
      </p:sp>
      <p:sp>
        <p:nvSpPr>
          <p:cNvPr id="11" name="Text 8"/>
          <p:cNvSpPr/>
          <p:nvPr/>
        </p:nvSpPr>
        <p:spPr>
          <a:xfrm>
            <a:off x="950976" y="2359152"/>
            <a:ext cx="2103120" cy="292608"/>
          </a:xfrm>
          <a:prstGeom prst="rect">
            <a:avLst/>
          </a:prstGeom>
          <a:noFill/>
          <a:ln/>
        </p:spPr>
        <p:txBody>
          <a:bodyPr wrap="square" lIns="0" tIns="0" rIns="0" bIns="0" rtlCol="0" anchor="ctr">
            <a:normAutofit/>
          </a:bodyPr>
          <a:lstStyle/>
          <a:p>
            <a:pPr algn="ctr" indent="0" marL="0">
              <a:buNone/>
            </a:pPr>
            <a:r>
              <a:rPr lang="en-US" sz="1700" b="1" dirty="0">
                <a:solidFill>
                  <a:srgbClr val="0A1B2A"/>
                </a:solidFill>
              </a:rPr>
              <a:t>Nadab y Abiú</a:t>
            </a:r>
            <a:endParaRPr lang="en-US" sz="1700" dirty="0"/>
          </a:p>
        </p:txBody>
      </p:sp>
      <p:sp>
        <p:nvSpPr>
          <p:cNvPr id="12" name="Text 9"/>
          <p:cNvSpPr/>
          <p:nvPr/>
        </p:nvSpPr>
        <p:spPr>
          <a:xfrm>
            <a:off x="987552" y="2907792"/>
            <a:ext cx="2011680" cy="694944"/>
          </a:xfrm>
          <a:prstGeom prst="rect">
            <a:avLst/>
          </a:prstGeom>
          <a:noFill/>
          <a:ln/>
        </p:spPr>
        <p:txBody>
          <a:bodyPr wrap="square" lIns="1016" tIns="1016" rIns="1016" bIns="1016" rtlCol="0" anchor="ctr">
            <a:normAutofit/>
          </a:bodyPr>
          <a:lstStyle/>
          <a:p>
            <a:pPr algn="ctr" indent="0" marL="0">
              <a:buNone/>
            </a:pPr>
            <a:r>
              <a:rPr lang="en-US" sz="1280" dirty="0">
                <a:solidFill>
                  <a:srgbClr val="0A1B2A"/>
                </a:solidFill>
                <a:latin typeface="Aptos" pitchFamily="34" charset="0"/>
                <a:ea typeface="Aptos" pitchFamily="34" charset="-122"/>
                <a:cs typeface="Aptos" pitchFamily="34" charset="-120"/>
              </a:rPr>
              <a:t>fuego extraño: adoración no autorizada.</a:t>
            </a:r>
            <a:endParaRPr lang="en-US" sz="1280" dirty="0"/>
          </a:p>
        </p:txBody>
      </p:sp>
      <p:sp>
        <p:nvSpPr>
          <p:cNvPr id="13" name="Text 10"/>
          <p:cNvSpPr/>
          <p:nvPr/>
        </p:nvSpPr>
        <p:spPr>
          <a:xfrm>
            <a:off x="987552" y="3840480"/>
            <a:ext cx="2011680" cy="274320"/>
          </a:xfrm>
          <a:prstGeom prst="rect">
            <a:avLst/>
          </a:prstGeom>
          <a:noFill/>
          <a:ln/>
        </p:spPr>
        <p:txBody>
          <a:bodyPr wrap="square" lIns="1016" tIns="1016" rIns="1016" bIns="1016" rtlCol="0" anchor="ctr">
            <a:normAutofit/>
          </a:bodyPr>
          <a:lstStyle/>
          <a:p>
            <a:pPr algn="ctr" indent="0" marL="0">
              <a:buNone/>
            </a:pPr>
            <a:r>
              <a:rPr lang="en-US" sz="1050" b="1" dirty="0">
                <a:solidFill>
                  <a:srgbClr val="2D8AD9"/>
                </a:solidFill>
                <a:latin typeface="Aptos" pitchFamily="34" charset="0"/>
                <a:ea typeface="Aptos" pitchFamily="34" charset="-122"/>
                <a:cs typeface="Aptos" pitchFamily="34" charset="-120"/>
              </a:rPr>
              <a:t>¿Qué se trató como común?</a:t>
            </a:r>
            <a:endParaRPr lang="en-US" sz="1050" dirty="0"/>
          </a:p>
        </p:txBody>
      </p:sp>
      <p:sp>
        <p:nvSpPr>
          <p:cNvPr id="14" name="Shape 11"/>
          <p:cNvSpPr/>
          <p:nvPr/>
        </p:nvSpPr>
        <p:spPr>
          <a:xfrm>
            <a:off x="3584448" y="1828800"/>
            <a:ext cx="2331720" cy="2606040"/>
          </a:xfrm>
          <a:prstGeom prst="roundRect">
            <a:avLst>
              <a:gd name="adj" fmla="val 4706"/>
            </a:avLst>
          </a:prstGeom>
          <a:solidFill>
            <a:srgbClr val="FFF9ED"/>
          </a:solidFill>
          <a:ln w="13970">
            <a:solidFill>
              <a:srgbClr val="F4A261">
                <a:alpha val="90000"/>
              </a:srgbClr>
            </a:solidFill>
            <a:prstDash val="solid"/>
          </a:ln>
        </p:spPr>
      </p:sp>
      <p:sp>
        <p:nvSpPr>
          <p:cNvPr id="15" name="Text 12"/>
          <p:cNvSpPr/>
          <p:nvPr/>
        </p:nvSpPr>
        <p:spPr>
          <a:xfrm>
            <a:off x="3694176" y="2029968"/>
            <a:ext cx="2103120" cy="210312"/>
          </a:xfrm>
          <a:prstGeom prst="rect">
            <a:avLst/>
          </a:prstGeom>
          <a:noFill/>
          <a:ln/>
        </p:spPr>
        <p:txBody>
          <a:bodyPr wrap="square" lIns="0" tIns="0" rIns="0" bIns="0" rtlCol="0" anchor="ctr">
            <a:normAutofit/>
          </a:bodyPr>
          <a:lstStyle/>
          <a:p>
            <a:pPr algn="ctr" indent="0" marL="0">
              <a:buNone/>
            </a:pPr>
            <a:r>
              <a:rPr lang="en-US" sz="980" b="1" dirty="0">
                <a:solidFill>
                  <a:srgbClr val="F4A261"/>
                </a:solidFill>
              </a:rPr>
              <a:t>Números 20:12</a:t>
            </a:r>
            <a:endParaRPr lang="en-US" sz="980" dirty="0"/>
          </a:p>
        </p:txBody>
      </p:sp>
      <p:sp>
        <p:nvSpPr>
          <p:cNvPr id="16" name="Text 13"/>
          <p:cNvSpPr/>
          <p:nvPr/>
        </p:nvSpPr>
        <p:spPr>
          <a:xfrm>
            <a:off x="3694176" y="2359152"/>
            <a:ext cx="2103120" cy="292608"/>
          </a:xfrm>
          <a:prstGeom prst="rect">
            <a:avLst/>
          </a:prstGeom>
          <a:noFill/>
          <a:ln/>
        </p:spPr>
        <p:txBody>
          <a:bodyPr wrap="square" lIns="0" tIns="0" rIns="0" bIns="0" rtlCol="0" anchor="ctr">
            <a:normAutofit/>
          </a:bodyPr>
          <a:lstStyle/>
          <a:p>
            <a:pPr algn="ctr" indent="0" marL="0">
              <a:buNone/>
            </a:pPr>
            <a:r>
              <a:rPr lang="en-US" sz="1700" b="1" dirty="0">
                <a:solidFill>
                  <a:srgbClr val="0A1B2A"/>
                </a:solidFill>
              </a:rPr>
              <a:t>Moisés</a:t>
            </a:r>
            <a:endParaRPr lang="en-US" sz="1700" dirty="0"/>
          </a:p>
        </p:txBody>
      </p:sp>
      <p:sp>
        <p:nvSpPr>
          <p:cNvPr id="17" name="Text 14"/>
          <p:cNvSpPr/>
          <p:nvPr/>
        </p:nvSpPr>
        <p:spPr>
          <a:xfrm>
            <a:off x="3730752" y="2907792"/>
            <a:ext cx="2011680" cy="694944"/>
          </a:xfrm>
          <a:prstGeom prst="rect">
            <a:avLst/>
          </a:prstGeom>
          <a:noFill/>
          <a:ln/>
        </p:spPr>
        <p:txBody>
          <a:bodyPr wrap="square" lIns="1016" tIns="1016" rIns="1016" bIns="1016" rtlCol="0" anchor="ctr">
            <a:normAutofit/>
          </a:bodyPr>
          <a:lstStyle/>
          <a:p>
            <a:pPr algn="ctr" indent="0" marL="0">
              <a:buNone/>
            </a:pPr>
            <a:r>
              <a:rPr lang="en-US" sz="1280" dirty="0">
                <a:solidFill>
                  <a:srgbClr val="0A1B2A"/>
                </a:solidFill>
                <a:latin typeface="Aptos" pitchFamily="34" charset="0"/>
                <a:ea typeface="Aptos" pitchFamily="34" charset="-122"/>
                <a:cs typeface="Aptos" pitchFamily="34" charset="-120"/>
              </a:rPr>
              <a:t>no santificó a Dios ante el pueblo.</a:t>
            </a:r>
            <a:endParaRPr lang="en-US" sz="1280" dirty="0"/>
          </a:p>
        </p:txBody>
      </p:sp>
      <p:sp>
        <p:nvSpPr>
          <p:cNvPr id="18" name="Text 15"/>
          <p:cNvSpPr/>
          <p:nvPr/>
        </p:nvSpPr>
        <p:spPr>
          <a:xfrm>
            <a:off x="3730752" y="3840480"/>
            <a:ext cx="2011680" cy="274320"/>
          </a:xfrm>
          <a:prstGeom prst="rect">
            <a:avLst/>
          </a:prstGeom>
          <a:noFill/>
          <a:ln/>
        </p:spPr>
        <p:txBody>
          <a:bodyPr wrap="square" lIns="1016" tIns="1016" rIns="1016" bIns="1016" rtlCol="0" anchor="ctr">
            <a:normAutofit/>
          </a:bodyPr>
          <a:lstStyle/>
          <a:p>
            <a:pPr algn="ctr" indent="0" marL="0">
              <a:buNone/>
            </a:pPr>
            <a:r>
              <a:rPr lang="en-US" sz="1050" b="1" dirty="0">
                <a:solidFill>
                  <a:srgbClr val="2D8AD9"/>
                </a:solidFill>
                <a:latin typeface="Aptos" pitchFamily="34" charset="0"/>
                <a:ea typeface="Aptos" pitchFamily="34" charset="-122"/>
                <a:cs typeface="Aptos" pitchFamily="34" charset="-120"/>
              </a:rPr>
              <a:t>¿Qué se trató como común?</a:t>
            </a:r>
            <a:endParaRPr lang="en-US" sz="1050" dirty="0"/>
          </a:p>
        </p:txBody>
      </p:sp>
      <p:sp>
        <p:nvSpPr>
          <p:cNvPr id="19" name="Shape 16"/>
          <p:cNvSpPr/>
          <p:nvPr/>
        </p:nvSpPr>
        <p:spPr>
          <a:xfrm>
            <a:off x="6327648" y="1828800"/>
            <a:ext cx="2331720" cy="2606040"/>
          </a:xfrm>
          <a:prstGeom prst="roundRect">
            <a:avLst>
              <a:gd name="adj" fmla="val 4706"/>
            </a:avLst>
          </a:prstGeom>
          <a:solidFill>
            <a:srgbClr val="FFF9ED"/>
          </a:solidFill>
          <a:ln w="13970">
            <a:solidFill>
              <a:srgbClr val="E76F51">
                <a:alpha val="90000"/>
              </a:srgbClr>
            </a:solidFill>
            <a:prstDash val="solid"/>
          </a:ln>
        </p:spPr>
      </p:sp>
      <p:sp>
        <p:nvSpPr>
          <p:cNvPr id="20" name="Text 17"/>
          <p:cNvSpPr/>
          <p:nvPr/>
        </p:nvSpPr>
        <p:spPr>
          <a:xfrm>
            <a:off x="6437376" y="2029968"/>
            <a:ext cx="2103120" cy="210312"/>
          </a:xfrm>
          <a:prstGeom prst="rect">
            <a:avLst/>
          </a:prstGeom>
          <a:noFill/>
          <a:ln/>
        </p:spPr>
        <p:txBody>
          <a:bodyPr wrap="square" lIns="0" tIns="0" rIns="0" bIns="0" rtlCol="0" anchor="ctr">
            <a:normAutofit/>
          </a:bodyPr>
          <a:lstStyle/>
          <a:p>
            <a:pPr algn="ctr" indent="0" marL="0">
              <a:buNone/>
            </a:pPr>
            <a:r>
              <a:rPr lang="en-US" sz="980" b="1" dirty="0">
                <a:solidFill>
                  <a:srgbClr val="E76F51"/>
                </a:solidFill>
              </a:rPr>
              <a:t>2 Samuel 6:6-7</a:t>
            </a:r>
            <a:endParaRPr lang="en-US" sz="980" dirty="0"/>
          </a:p>
        </p:txBody>
      </p:sp>
      <p:sp>
        <p:nvSpPr>
          <p:cNvPr id="21" name="Text 18"/>
          <p:cNvSpPr/>
          <p:nvPr/>
        </p:nvSpPr>
        <p:spPr>
          <a:xfrm>
            <a:off x="6437376" y="2359152"/>
            <a:ext cx="2103120" cy="292608"/>
          </a:xfrm>
          <a:prstGeom prst="rect">
            <a:avLst/>
          </a:prstGeom>
          <a:noFill/>
          <a:ln/>
        </p:spPr>
        <p:txBody>
          <a:bodyPr wrap="square" lIns="0" tIns="0" rIns="0" bIns="0" rtlCol="0" anchor="ctr">
            <a:normAutofit/>
          </a:bodyPr>
          <a:lstStyle/>
          <a:p>
            <a:pPr algn="ctr" indent="0" marL="0">
              <a:buNone/>
            </a:pPr>
            <a:r>
              <a:rPr lang="en-US" sz="1700" b="1" dirty="0">
                <a:solidFill>
                  <a:srgbClr val="0A1B2A"/>
                </a:solidFill>
              </a:rPr>
              <a:t>Uza</a:t>
            </a:r>
            <a:endParaRPr lang="en-US" sz="1700" dirty="0"/>
          </a:p>
        </p:txBody>
      </p:sp>
      <p:sp>
        <p:nvSpPr>
          <p:cNvPr id="22" name="Text 19"/>
          <p:cNvSpPr/>
          <p:nvPr/>
        </p:nvSpPr>
        <p:spPr>
          <a:xfrm>
            <a:off x="6473952" y="2907792"/>
            <a:ext cx="2011680" cy="694944"/>
          </a:xfrm>
          <a:prstGeom prst="rect">
            <a:avLst/>
          </a:prstGeom>
          <a:noFill/>
          <a:ln/>
        </p:spPr>
        <p:txBody>
          <a:bodyPr wrap="square" lIns="1016" tIns="1016" rIns="1016" bIns="1016" rtlCol="0" anchor="ctr">
            <a:normAutofit/>
          </a:bodyPr>
          <a:lstStyle/>
          <a:p>
            <a:pPr algn="ctr" indent="0" marL="0">
              <a:buNone/>
            </a:pPr>
            <a:r>
              <a:rPr lang="en-US" sz="1280" dirty="0">
                <a:solidFill>
                  <a:srgbClr val="0A1B2A"/>
                </a:solidFill>
                <a:latin typeface="Aptos" pitchFamily="34" charset="0"/>
                <a:ea typeface="Aptos" pitchFamily="34" charset="-122"/>
                <a:cs typeface="Aptos" pitchFamily="34" charset="-120"/>
              </a:rPr>
              <a:t>tocó el arca contra el mandato de Dios.</a:t>
            </a:r>
            <a:endParaRPr lang="en-US" sz="1280" dirty="0"/>
          </a:p>
        </p:txBody>
      </p:sp>
      <p:sp>
        <p:nvSpPr>
          <p:cNvPr id="23" name="Text 20"/>
          <p:cNvSpPr/>
          <p:nvPr/>
        </p:nvSpPr>
        <p:spPr>
          <a:xfrm>
            <a:off x="6473952" y="3840480"/>
            <a:ext cx="2011680" cy="274320"/>
          </a:xfrm>
          <a:prstGeom prst="rect">
            <a:avLst/>
          </a:prstGeom>
          <a:noFill/>
          <a:ln/>
        </p:spPr>
        <p:txBody>
          <a:bodyPr wrap="square" lIns="1016" tIns="1016" rIns="1016" bIns="1016" rtlCol="0" anchor="ctr">
            <a:normAutofit/>
          </a:bodyPr>
          <a:lstStyle/>
          <a:p>
            <a:pPr algn="ctr" indent="0" marL="0">
              <a:buNone/>
            </a:pPr>
            <a:r>
              <a:rPr lang="en-US" sz="1050" b="1" dirty="0">
                <a:solidFill>
                  <a:srgbClr val="2D8AD9"/>
                </a:solidFill>
                <a:latin typeface="Aptos" pitchFamily="34" charset="0"/>
                <a:ea typeface="Aptos" pitchFamily="34" charset="-122"/>
                <a:cs typeface="Aptos" pitchFamily="34" charset="-120"/>
              </a:rPr>
              <a:t>¿Qué se trató como común?</a:t>
            </a:r>
            <a:endParaRPr lang="en-US" sz="1050" dirty="0"/>
          </a:p>
        </p:txBody>
      </p:sp>
      <p:sp>
        <p:nvSpPr>
          <p:cNvPr id="24" name="Shape 21"/>
          <p:cNvSpPr/>
          <p:nvPr/>
        </p:nvSpPr>
        <p:spPr>
          <a:xfrm>
            <a:off x="9070848" y="1828800"/>
            <a:ext cx="2331720" cy="2606040"/>
          </a:xfrm>
          <a:prstGeom prst="roundRect">
            <a:avLst>
              <a:gd name="adj" fmla="val 4706"/>
            </a:avLst>
          </a:prstGeom>
          <a:solidFill>
            <a:srgbClr val="FFF9ED"/>
          </a:solidFill>
          <a:ln w="13970">
            <a:solidFill>
              <a:srgbClr val="2D8AD9">
                <a:alpha val="90000"/>
              </a:srgbClr>
            </a:solidFill>
            <a:prstDash val="solid"/>
          </a:ln>
        </p:spPr>
      </p:sp>
      <p:sp>
        <p:nvSpPr>
          <p:cNvPr id="25" name="Text 22"/>
          <p:cNvSpPr/>
          <p:nvPr/>
        </p:nvSpPr>
        <p:spPr>
          <a:xfrm>
            <a:off x="9180576" y="2029968"/>
            <a:ext cx="2103120" cy="210312"/>
          </a:xfrm>
          <a:prstGeom prst="rect">
            <a:avLst/>
          </a:prstGeom>
          <a:noFill/>
          <a:ln/>
        </p:spPr>
        <p:txBody>
          <a:bodyPr wrap="square" lIns="0" tIns="0" rIns="0" bIns="0" rtlCol="0" anchor="ctr">
            <a:normAutofit/>
          </a:bodyPr>
          <a:lstStyle/>
          <a:p>
            <a:pPr algn="ctr" indent="0" marL="0">
              <a:buNone/>
            </a:pPr>
            <a:r>
              <a:rPr lang="en-US" sz="980" b="1" dirty="0">
                <a:solidFill>
                  <a:srgbClr val="2D8AD9"/>
                </a:solidFill>
              </a:rPr>
              <a:t>Hechos 5:1-11</a:t>
            </a:r>
            <a:endParaRPr lang="en-US" sz="980" dirty="0"/>
          </a:p>
        </p:txBody>
      </p:sp>
      <p:sp>
        <p:nvSpPr>
          <p:cNvPr id="26" name="Text 23"/>
          <p:cNvSpPr/>
          <p:nvPr/>
        </p:nvSpPr>
        <p:spPr>
          <a:xfrm>
            <a:off x="9180576" y="2359152"/>
            <a:ext cx="2103120" cy="292608"/>
          </a:xfrm>
          <a:prstGeom prst="rect">
            <a:avLst/>
          </a:prstGeom>
          <a:noFill/>
          <a:ln/>
        </p:spPr>
        <p:txBody>
          <a:bodyPr wrap="square" lIns="0" tIns="0" rIns="0" bIns="0" rtlCol="0" anchor="ctr">
            <a:normAutofit/>
          </a:bodyPr>
          <a:lstStyle/>
          <a:p>
            <a:pPr algn="ctr" indent="0" marL="0">
              <a:buNone/>
            </a:pPr>
            <a:r>
              <a:rPr lang="en-US" sz="1700" b="1" dirty="0">
                <a:solidFill>
                  <a:srgbClr val="0A1B2A"/>
                </a:solidFill>
              </a:rPr>
              <a:t>Ananías y Safira</a:t>
            </a:r>
            <a:endParaRPr lang="en-US" sz="1700" dirty="0"/>
          </a:p>
        </p:txBody>
      </p:sp>
      <p:sp>
        <p:nvSpPr>
          <p:cNvPr id="27" name="Text 24"/>
          <p:cNvSpPr/>
          <p:nvPr/>
        </p:nvSpPr>
        <p:spPr>
          <a:xfrm>
            <a:off x="9217152" y="2907792"/>
            <a:ext cx="2011680" cy="694944"/>
          </a:xfrm>
          <a:prstGeom prst="rect">
            <a:avLst/>
          </a:prstGeom>
          <a:noFill/>
          <a:ln/>
        </p:spPr>
        <p:txBody>
          <a:bodyPr wrap="square" lIns="1016" tIns="1016" rIns="1016" bIns="1016" rtlCol="0" anchor="ctr">
            <a:normAutofit/>
          </a:bodyPr>
          <a:lstStyle/>
          <a:p>
            <a:pPr algn="ctr" indent="0" marL="0">
              <a:buNone/>
            </a:pPr>
            <a:r>
              <a:rPr lang="en-US" sz="1280" dirty="0">
                <a:solidFill>
                  <a:srgbClr val="0A1B2A"/>
                </a:solidFill>
                <a:latin typeface="Aptos" pitchFamily="34" charset="0"/>
                <a:ea typeface="Aptos" pitchFamily="34" charset="-122"/>
                <a:cs typeface="Aptos" pitchFamily="34" charset="-120"/>
              </a:rPr>
              <a:t>mintieron delante del Dios santo.</a:t>
            </a:r>
            <a:endParaRPr lang="en-US" sz="1280" dirty="0"/>
          </a:p>
        </p:txBody>
      </p:sp>
      <p:sp>
        <p:nvSpPr>
          <p:cNvPr id="28" name="Text 25"/>
          <p:cNvSpPr/>
          <p:nvPr/>
        </p:nvSpPr>
        <p:spPr>
          <a:xfrm>
            <a:off x="9217152" y="3840480"/>
            <a:ext cx="2011680" cy="274320"/>
          </a:xfrm>
          <a:prstGeom prst="rect">
            <a:avLst/>
          </a:prstGeom>
          <a:noFill/>
          <a:ln/>
        </p:spPr>
        <p:txBody>
          <a:bodyPr wrap="square" lIns="1016" tIns="1016" rIns="1016" bIns="1016" rtlCol="0" anchor="ctr">
            <a:normAutofit/>
          </a:bodyPr>
          <a:lstStyle/>
          <a:p>
            <a:pPr algn="ctr" indent="0" marL="0">
              <a:buNone/>
            </a:pPr>
            <a:r>
              <a:rPr lang="en-US" sz="1050" b="1" dirty="0">
                <a:solidFill>
                  <a:srgbClr val="2D8AD9"/>
                </a:solidFill>
                <a:latin typeface="Aptos" pitchFamily="34" charset="0"/>
                <a:ea typeface="Aptos" pitchFamily="34" charset="-122"/>
                <a:cs typeface="Aptos" pitchFamily="34" charset="-120"/>
              </a:rPr>
              <a:t>¿Qué se trató como común?</a:t>
            </a:r>
            <a:endParaRPr lang="en-US" sz="1050" dirty="0"/>
          </a:p>
        </p:txBody>
      </p:sp>
      <p:sp>
        <p:nvSpPr>
          <p:cNvPr id="29" name="Text 26"/>
          <p:cNvSpPr/>
          <p:nvPr/>
        </p:nvSpPr>
        <p:spPr>
          <a:xfrm>
            <a:off x="1143000" y="5010912"/>
            <a:ext cx="9692640" cy="384048"/>
          </a:xfrm>
          <a:prstGeom prst="rect">
            <a:avLst/>
          </a:prstGeom>
          <a:noFill/>
          <a:ln/>
        </p:spPr>
        <p:txBody>
          <a:bodyPr wrap="square" lIns="1016" tIns="1016" rIns="1016" bIns="1016" rtlCol="0" anchor="ctr">
            <a:normAutofit/>
          </a:bodyPr>
          <a:lstStyle/>
          <a:p>
            <a:pPr algn="ctr" indent="0" marL="0">
              <a:buNone/>
            </a:pPr>
            <a:r>
              <a:rPr lang="en-US" sz="1800" b="1" dirty="0">
                <a:solidFill>
                  <a:srgbClr val="FFD37A"/>
                </a:solidFill>
                <a:latin typeface="Aptos" pitchFamily="34" charset="0"/>
                <a:ea typeface="Aptos" pitchFamily="34" charset="-122"/>
                <a:cs typeface="Aptos" pitchFamily="34" charset="-120"/>
              </a:rPr>
              <a:t>Dios puede ser misericordioso, pero nunca deja de ser santo.</a:t>
            </a:r>
            <a:endParaRPr lang="en-US" sz="1800" dirty="0"/>
          </a:p>
        </p:txBody>
      </p:sp>
      <p:sp>
        <p:nvSpPr>
          <p:cNvPr id="30" name="Text 27"/>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31" name="Text 28"/>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14</a:t>
            </a:r>
            <a:endParaRPr lang="en-US" sz="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¿QUÉ APRENDEMOS DE ESOS CASOS?</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713232" y="932688"/>
            <a:ext cx="5138928" cy="5102352"/>
          </a:xfrm>
          <a:prstGeom prst="roundRect">
            <a:avLst>
              <a:gd name="adj" fmla="val 2151"/>
            </a:avLst>
          </a:prstGeom>
          <a:solidFill>
            <a:srgbClr val="FFF9ED"/>
          </a:solidFill>
          <a:ln w="13970">
            <a:solidFill>
              <a:srgbClr val="F2B84B">
                <a:alpha val="90000"/>
              </a:srgbClr>
            </a:solidFill>
            <a:prstDash val="solid"/>
          </a:ln>
        </p:spPr>
      </p:sp>
      <p:sp>
        <p:nvSpPr>
          <p:cNvPr id="6" name="Text 4"/>
          <p:cNvSpPr/>
          <p:nvPr/>
        </p:nvSpPr>
        <p:spPr>
          <a:xfrm>
            <a:off x="987552" y="1225296"/>
            <a:ext cx="4572000" cy="310896"/>
          </a:xfrm>
          <a:prstGeom prst="rect">
            <a:avLst/>
          </a:prstGeom>
          <a:noFill/>
          <a:ln/>
        </p:spPr>
        <p:txBody>
          <a:bodyPr wrap="square" lIns="1016" tIns="1016" rIns="1016" bIns="1016" rtlCol="0" anchor="ctr">
            <a:normAutofit/>
          </a:bodyPr>
          <a:lstStyle/>
          <a:p>
            <a:pPr algn="l" indent="0" marL="0">
              <a:buNone/>
            </a:pPr>
            <a:r>
              <a:rPr lang="en-US" sz="1800" b="1" dirty="0">
                <a:solidFill>
                  <a:srgbClr val="0A1B2A"/>
                </a:solidFill>
                <a:latin typeface="Aptos" pitchFamily="34" charset="0"/>
                <a:ea typeface="Aptos" pitchFamily="34" charset="-122"/>
                <a:cs typeface="Aptos" pitchFamily="34" charset="-120"/>
              </a:rPr>
              <a:t>Patrón bíblico:</a:t>
            </a:r>
            <a:endParaRPr lang="en-US" sz="1800" dirty="0"/>
          </a:p>
        </p:txBody>
      </p:sp>
      <p:sp>
        <p:nvSpPr>
          <p:cNvPr id="7" name="Shape 5"/>
          <p:cNvSpPr/>
          <p:nvPr/>
        </p:nvSpPr>
        <p:spPr>
          <a:xfrm>
            <a:off x="1005840" y="1874520"/>
            <a:ext cx="384048" cy="384048"/>
          </a:xfrm>
          <a:prstGeom prst="roundRect">
            <a:avLst>
              <a:gd name="adj" fmla="val 47619"/>
            </a:avLst>
          </a:prstGeom>
          <a:solidFill>
            <a:srgbClr val="F2B84B"/>
          </a:solidFill>
          <a:ln w="12700">
            <a:solidFill>
              <a:srgbClr val="F2B84B">
                <a:alpha val="0"/>
              </a:srgbClr>
            </a:solidFill>
            <a:prstDash val="solid"/>
          </a:ln>
        </p:spPr>
      </p:sp>
      <p:sp>
        <p:nvSpPr>
          <p:cNvPr id="8" name="Text 6"/>
          <p:cNvSpPr/>
          <p:nvPr/>
        </p:nvSpPr>
        <p:spPr>
          <a:xfrm>
            <a:off x="1051560" y="1929384"/>
            <a:ext cx="292608" cy="274320"/>
          </a:xfrm>
          <a:prstGeom prst="rect">
            <a:avLst/>
          </a:prstGeom>
          <a:noFill/>
          <a:ln/>
        </p:spPr>
        <p:txBody>
          <a:bodyPr wrap="square" lIns="0" tIns="0" rIns="0" bIns="0" rtlCol="0" anchor="ctr">
            <a:normAutofit/>
          </a:bodyPr>
          <a:lstStyle/>
          <a:p>
            <a:pPr algn="ctr" indent="0" marL="0">
              <a:buNone/>
            </a:pPr>
            <a:r>
              <a:rPr lang="en-US" sz="1300" b="1" dirty="0">
                <a:solidFill>
                  <a:srgbClr val="0A1B2A"/>
                </a:solidFill>
              </a:rPr>
              <a:t>1</a:t>
            </a:r>
            <a:endParaRPr lang="en-US" sz="1300" dirty="0"/>
          </a:p>
        </p:txBody>
      </p:sp>
      <p:sp>
        <p:nvSpPr>
          <p:cNvPr id="9" name="Text 7"/>
          <p:cNvSpPr/>
          <p:nvPr/>
        </p:nvSpPr>
        <p:spPr>
          <a:xfrm>
            <a:off x="1554480" y="1828800"/>
            <a:ext cx="3886200" cy="384048"/>
          </a:xfrm>
          <a:prstGeom prst="rect">
            <a:avLst/>
          </a:prstGeom>
          <a:noFill/>
          <a:ln/>
        </p:spPr>
        <p:txBody>
          <a:bodyPr wrap="square" lIns="1016" tIns="1016" rIns="1016" bIns="1016" rtlCol="0" anchor="ctr">
            <a:normAutofit/>
          </a:bodyPr>
          <a:lstStyle/>
          <a:p>
            <a:pPr algn="l" indent="0" marL="0">
              <a:buNone/>
            </a:pPr>
            <a:r>
              <a:rPr lang="en-US" sz="1600" b="1" dirty="0">
                <a:solidFill>
                  <a:srgbClr val="0A1B2A"/>
                </a:solidFill>
                <a:latin typeface="Aptos" pitchFamily="34" charset="0"/>
                <a:ea typeface="Aptos" pitchFamily="34" charset="-122"/>
                <a:cs typeface="Aptos" pitchFamily="34" charset="-120"/>
              </a:rPr>
              <a:t>Dios aparta algo para Él</a:t>
            </a:r>
            <a:endParaRPr lang="en-US" sz="1600" dirty="0"/>
          </a:p>
        </p:txBody>
      </p:sp>
      <p:sp>
        <p:nvSpPr>
          <p:cNvPr id="10" name="Shape 8"/>
          <p:cNvSpPr/>
          <p:nvPr/>
        </p:nvSpPr>
        <p:spPr>
          <a:xfrm>
            <a:off x="1005840" y="2606040"/>
            <a:ext cx="384048" cy="384048"/>
          </a:xfrm>
          <a:prstGeom prst="roundRect">
            <a:avLst>
              <a:gd name="adj" fmla="val 47619"/>
            </a:avLst>
          </a:prstGeom>
          <a:solidFill>
            <a:srgbClr val="E76F51"/>
          </a:solidFill>
          <a:ln w="12700">
            <a:solidFill>
              <a:srgbClr val="E76F51">
                <a:alpha val="0"/>
              </a:srgbClr>
            </a:solidFill>
            <a:prstDash val="solid"/>
          </a:ln>
        </p:spPr>
      </p:sp>
      <p:sp>
        <p:nvSpPr>
          <p:cNvPr id="11" name="Text 9"/>
          <p:cNvSpPr/>
          <p:nvPr/>
        </p:nvSpPr>
        <p:spPr>
          <a:xfrm>
            <a:off x="1051560" y="2660904"/>
            <a:ext cx="292608" cy="274320"/>
          </a:xfrm>
          <a:prstGeom prst="rect">
            <a:avLst/>
          </a:prstGeom>
          <a:noFill/>
          <a:ln/>
        </p:spPr>
        <p:txBody>
          <a:bodyPr wrap="square" lIns="0" tIns="0" rIns="0" bIns="0" rtlCol="0" anchor="ctr">
            <a:normAutofit/>
          </a:bodyPr>
          <a:lstStyle/>
          <a:p>
            <a:pPr algn="ctr" indent="0" marL="0">
              <a:buNone/>
            </a:pPr>
            <a:r>
              <a:rPr lang="en-US" sz="1300" b="1" dirty="0">
                <a:solidFill>
                  <a:srgbClr val="FFFFFF"/>
                </a:solidFill>
              </a:rPr>
              <a:t>2</a:t>
            </a:r>
            <a:endParaRPr lang="en-US" sz="1300" dirty="0"/>
          </a:p>
        </p:txBody>
      </p:sp>
      <p:sp>
        <p:nvSpPr>
          <p:cNvPr id="12" name="Text 10"/>
          <p:cNvSpPr/>
          <p:nvPr/>
        </p:nvSpPr>
        <p:spPr>
          <a:xfrm>
            <a:off x="1554480" y="2560320"/>
            <a:ext cx="3886200" cy="384048"/>
          </a:xfrm>
          <a:prstGeom prst="rect">
            <a:avLst/>
          </a:prstGeom>
          <a:noFill/>
          <a:ln/>
        </p:spPr>
        <p:txBody>
          <a:bodyPr wrap="square" lIns="1016" tIns="1016" rIns="1016" bIns="1016" rtlCol="0" anchor="ctr">
            <a:normAutofit/>
          </a:bodyPr>
          <a:lstStyle/>
          <a:p>
            <a:pPr algn="l" indent="0" marL="0">
              <a:buNone/>
            </a:pPr>
            <a:r>
              <a:rPr lang="en-US" sz="1600" b="1" dirty="0">
                <a:solidFill>
                  <a:srgbClr val="0A1B2A"/>
                </a:solidFill>
                <a:latin typeface="Aptos" pitchFamily="34" charset="0"/>
                <a:ea typeface="Aptos" pitchFamily="34" charset="-122"/>
                <a:cs typeface="Aptos" pitchFamily="34" charset="-120"/>
              </a:rPr>
              <a:t>Alguien lo trata como común</a:t>
            </a:r>
            <a:endParaRPr lang="en-US" sz="1600" dirty="0"/>
          </a:p>
        </p:txBody>
      </p:sp>
      <p:sp>
        <p:nvSpPr>
          <p:cNvPr id="13" name="Shape 11"/>
          <p:cNvSpPr/>
          <p:nvPr/>
        </p:nvSpPr>
        <p:spPr>
          <a:xfrm>
            <a:off x="1005840" y="3337560"/>
            <a:ext cx="384048" cy="384048"/>
          </a:xfrm>
          <a:prstGeom prst="roundRect">
            <a:avLst>
              <a:gd name="adj" fmla="val 47619"/>
            </a:avLst>
          </a:prstGeom>
          <a:solidFill>
            <a:srgbClr val="2D8AD9"/>
          </a:solidFill>
          <a:ln w="12700">
            <a:solidFill>
              <a:srgbClr val="2D8AD9">
                <a:alpha val="0"/>
              </a:srgbClr>
            </a:solidFill>
            <a:prstDash val="solid"/>
          </a:ln>
        </p:spPr>
      </p:sp>
      <p:sp>
        <p:nvSpPr>
          <p:cNvPr id="14" name="Text 12"/>
          <p:cNvSpPr/>
          <p:nvPr/>
        </p:nvSpPr>
        <p:spPr>
          <a:xfrm>
            <a:off x="1051560" y="3392424"/>
            <a:ext cx="292608" cy="274320"/>
          </a:xfrm>
          <a:prstGeom prst="rect">
            <a:avLst/>
          </a:prstGeom>
          <a:noFill/>
          <a:ln/>
        </p:spPr>
        <p:txBody>
          <a:bodyPr wrap="square" lIns="0" tIns="0" rIns="0" bIns="0" rtlCol="0" anchor="ctr">
            <a:normAutofit/>
          </a:bodyPr>
          <a:lstStyle/>
          <a:p>
            <a:pPr algn="ctr" indent="0" marL="0">
              <a:buNone/>
            </a:pPr>
            <a:r>
              <a:rPr lang="en-US" sz="1300" b="1" dirty="0">
                <a:solidFill>
                  <a:srgbClr val="FFFFFF"/>
                </a:solidFill>
              </a:rPr>
              <a:t>3</a:t>
            </a:r>
            <a:endParaRPr lang="en-US" sz="1300" dirty="0"/>
          </a:p>
        </p:txBody>
      </p:sp>
      <p:sp>
        <p:nvSpPr>
          <p:cNvPr id="15" name="Text 13"/>
          <p:cNvSpPr/>
          <p:nvPr/>
        </p:nvSpPr>
        <p:spPr>
          <a:xfrm>
            <a:off x="1554480" y="3291840"/>
            <a:ext cx="3886200" cy="384048"/>
          </a:xfrm>
          <a:prstGeom prst="rect">
            <a:avLst/>
          </a:prstGeom>
          <a:noFill/>
          <a:ln/>
        </p:spPr>
        <p:txBody>
          <a:bodyPr wrap="square" lIns="1016" tIns="1016" rIns="1016" bIns="1016" rtlCol="0" anchor="ctr">
            <a:normAutofit/>
          </a:bodyPr>
          <a:lstStyle/>
          <a:p>
            <a:pPr algn="l" indent="0" marL="0">
              <a:buNone/>
            </a:pPr>
            <a:r>
              <a:rPr lang="en-US" sz="1600" b="1" dirty="0">
                <a:solidFill>
                  <a:srgbClr val="0A1B2A"/>
                </a:solidFill>
                <a:latin typeface="Aptos" pitchFamily="34" charset="0"/>
                <a:ea typeface="Aptos" pitchFamily="34" charset="-122"/>
                <a:cs typeface="Aptos" pitchFamily="34" charset="-120"/>
              </a:rPr>
              <a:t>Dios responde para mostrar que Él es santo</a:t>
            </a:r>
            <a:endParaRPr lang="en-US" sz="1600" dirty="0"/>
          </a:p>
        </p:txBody>
      </p:sp>
      <p:sp>
        <p:nvSpPr>
          <p:cNvPr id="16" name="Text 14"/>
          <p:cNvSpPr/>
          <p:nvPr/>
        </p:nvSpPr>
        <p:spPr>
          <a:xfrm>
            <a:off x="1005840" y="4617720"/>
            <a:ext cx="4434840" cy="502920"/>
          </a:xfrm>
          <a:prstGeom prst="rect">
            <a:avLst/>
          </a:prstGeom>
          <a:noFill/>
          <a:ln/>
        </p:spPr>
        <p:txBody>
          <a:bodyPr wrap="square" lIns="1016" tIns="1016" rIns="1016" bIns="1016" rtlCol="0" anchor="ctr">
            <a:normAutofit/>
          </a:bodyPr>
          <a:lstStyle/>
          <a:p>
            <a:pPr algn="ctr" indent="0" marL="0">
              <a:buNone/>
            </a:pPr>
            <a:r>
              <a:rPr lang="en-US" sz="1700" b="1" dirty="0">
                <a:solidFill>
                  <a:srgbClr val="2D8AD9"/>
                </a:solidFill>
                <a:latin typeface="Aptos" pitchFamily="34" charset="0"/>
                <a:ea typeface="Aptos" pitchFamily="34" charset="-122"/>
                <a:cs typeface="Aptos" pitchFamily="34" charset="-120"/>
              </a:rPr>
              <a:t>Dios no cambia sus reglas para que el pecado se sienta cómodo.</a:t>
            </a:r>
            <a:endParaRPr lang="en-US" sz="1700" dirty="0"/>
          </a:p>
        </p:txBody>
      </p:sp>
      <p:sp>
        <p:nvSpPr>
          <p:cNvPr id="17" name="Shape 15"/>
          <p:cNvSpPr/>
          <p:nvPr/>
        </p:nvSpPr>
        <p:spPr>
          <a:xfrm>
            <a:off x="6400800" y="932688"/>
            <a:ext cx="5084064" cy="5102352"/>
          </a:xfrm>
          <a:prstGeom prst="roundRect">
            <a:avLst>
              <a:gd name="adj" fmla="val 2158"/>
            </a:avLst>
          </a:prstGeom>
          <a:solidFill>
            <a:srgbClr val="0B2133"/>
          </a:solidFill>
          <a:ln w="13970">
            <a:solidFill>
              <a:srgbClr val="F2B84B">
                <a:alpha val="90000"/>
              </a:srgbClr>
            </a:solidFill>
            <a:prstDash val="solid"/>
          </a:ln>
        </p:spPr>
      </p:sp>
      <p:sp>
        <p:nvSpPr>
          <p:cNvPr id="18" name="Text 16"/>
          <p:cNvSpPr/>
          <p:nvPr/>
        </p:nvSpPr>
        <p:spPr>
          <a:xfrm>
            <a:off x="6812280" y="1463040"/>
            <a:ext cx="4206240" cy="365760"/>
          </a:xfrm>
          <a:prstGeom prst="rect">
            <a:avLst/>
          </a:prstGeom>
          <a:noFill/>
          <a:ln/>
        </p:spPr>
        <p:txBody>
          <a:bodyPr wrap="square" lIns="0" tIns="0" rIns="0" bIns="0" rtlCol="0" anchor="ctr"/>
          <a:lstStyle/>
          <a:p>
            <a:pPr algn="ctr" indent="0" marL="0">
              <a:buNone/>
            </a:pPr>
            <a:r>
              <a:rPr lang="en-US" sz="2600" b="1" dirty="0">
                <a:solidFill>
                  <a:srgbClr val="FFD37A"/>
                </a:solidFill>
              </a:rPr>
              <a:t>REVERENCIA</a:t>
            </a:r>
            <a:endParaRPr lang="en-US" sz="2600" dirty="0"/>
          </a:p>
        </p:txBody>
      </p:sp>
      <p:sp>
        <p:nvSpPr>
          <p:cNvPr id="19" name="Text 17"/>
          <p:cNvSpPr/>
          <p:nvPr/>
        </p:nvSpPr>
        <p:spPr>
          <a:xfrm>
            <a:off x="6812280" y="2377440"/>
            <a:ext cx="4251960" cy="1207008"/>
          </a:xfrm>
          <a:prstGeom prst="rect">
            <a:avLst/>
          </a:prstGeom>
          <a:noFill/>
          <a:ln/>
        </p:spPr>
        <p:txBody>
          <a:bodyPr wrap="square" lIns="1016" tIns="1016" rIns="1016" bIns="1016" rtlCol="0" anchor="ctr">
            <a:normAutofit/>
          </a:bodyPr>
          <a:lstStyle/>
          <a:p>
            <a:pPr algn="ctr" indent="0" marL="0">
              <a:buNone/>
            </a:pPr>
            <a:r>
              <a:rPr lang="en-US" sz="2000" b="1" dirty="0">
                <a:solidFill>
                  <a:srgbClr val="FFFFFF"/>
                </a:solidFill>
                <a:latin typeface="Aptos" pitchFamily="34" charset="0"/>
                <a:ea typeface="Aptos" pitchFamily="34" charset="-122"/>
                <a:cs typeface="Aptos" pitchFamily="34" charset="-120"/>
              </a:rPr>
              <a:t>No jugamos con lo santo.</a:t>
            </a:r>
            <a:endParaRPr lang="en-US" sz="2000" dirty="0"/>
          </a:p>
          <a:p>
            <a:pPr algn="ctr" indent="0" marL="0">
              <a:buNone/>
            </a:pPr>
            <a:r>
              <a:rPr lang="en-US" sz="2000" b="1" dirty="0">
                <a:solidFill>
                  <a:srgbClr val="FFFFFF"/>
                </a:solidFill>
                <a:latin typeface="Aptos" pitchFamily="34" charset="0"/>
                <a:ea typeface="Aptos" pitchFamily="34" charset="-122"/>
                <a:cs typeface="Aptos" pitchFamily="34" charset="-120"/>
              </a:rPr>
              <a:t>No usamos a Dios para justificar pecado.</a:t>
            </a:r>
            <a:endParaRPr lang="en-US" sz="2000" dirty="0"/>
          </a:p>
          <a:p>
            <a:pPr algn="ctr" indent="0" marL="0">
              <a:buNone/>
            </a:pPr>
            <a:r>
              <a:rPr lang="en-US" sz="2000" b="1" dirty="0">
                <a:solidFill>
                  <a:srgbClr val="FFFFFF"/>
                </a:solidFill>
                <a:latin typeface="Aptos" pitchFamily="34" charset="0"/>
                <a:ea typeface="Aptos" pitchFamily="34" charset="-122"/>
                <a:cs typeface="Aptos" pitchFamily="34" charset="-120"/>
              </a:rPr>
              <a:t>No reducimos a Dios a “mi opinión”.</a:t>
            </a:r>
            <a:endParaRPr lang="en-US" sz="2000" dirty="0"/>
          </a:p>
        </p:txBody>
      </p:sp>
      <p:sp>
        <p:nvSpPr>
          <p:cNvPr id="20" name="Shape 18"/>
          <p:cNvSpPr/>
          <p:nvPr/>
        </p:nvSpPr>
        <p:spPr>
          <a:xfrm>
            <a:off x="6812280" y="4160520"/>
            <a:ext cx="4251960" cy="914400"/>
          </a:xfrm>
          <a:prstGeom prst="roundRect">
            <a:avLst>
              <a:gd name="adj" fmla="val 12000"/>
            </a:avLst>
          </a:prstGeom>
          <a:solidFill>
            <a:srgbClr val="FFF9ED"/>
          </a:solidFill>
          <a:ln w="13970">
            <a:solidFill>
              <a:srgbClr val="F2B84B">
                <a:alpha val="90000"/>
              </a:srgbClr>
            </a:solidFill>
            <a:prstDash val="solid"/>
          </a:ln>
        </p:spPr>
      </p:sp>
      <p:sp>
        <p:nvSpPr>
          <p:cNvPr id="21" name="Text 19"/>
          <p:cNvSpPr/>
          <p:nvPr/>
        </p:nvSpPr>
        <p:spPr>
          <a:xfrm>
            <a:off x="6958584" y="4288536"/>
            <a:ext cx="397764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Levítico 10:3</a:t>
            </a:r>
            <a:endParaRPr lang="en-US" sz="1100" dirty="0"/>
          </a:p>
        </p:txBody>
      </p:sp>
      <p:sp>
        <p:nvSpPr>
          <p:cNvPr id="22" name="Text 20"/>
          <p:cNvSpPr/>
          <p:nvPr/>
        </p:nvSpPr>
        <p:spPr>
          <a:xfrm>
            <a:off x="6958584" y="4599432"/>
            <a:ext cx="3959352" cy="329184"/>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“En los que a mí se acercan me santificaré.”</a:t>
            </a:r>
            <a:endParaRPr lang="en-US" sz="1600" dirty="0"/>
          </a:p>
        </p:txBody>
      </p:sp>
      <p:sp>
        <p:nvSpPr>
          <p:cNvPr id="23" name="Text 21"/>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4" name="Text 22"/>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15</a:t>
            </a:r>
            <a:endParaRPr lang="en-US" sz="6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61522"/>
        </a:solidFill>
      </p:bgPr>
    </p:bg>
    <p:spTree>
      <p:nvGrpSpPr>
        <p:cNvPr id="1" name=""/>
        <p:cNvGrpSpPr/>
        <p:nvPr/>
      </p:nvGrpSpPr>
      <p:grpSpPr>
        <a:xfrm>
          <a:off x="0" y="0"/>
          <a:ext cx="0" cy="0"/>
          <a:chOff x="0" y="0"/>
          <a:chExt cx="0" cy="0"/>
        </a:xfrm>
      </p:grpSpPr>
      <p:pic>
        <p:nvPicPr>
          <p:cNvPr id="2" name="Image 0" descr="/mnt/data/a_wide_cinematic_highly_detailed_golden_hour_bi_batch_4.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58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ILUSTRACIÓN: NO TODO SE TOCA IGUAL</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Shape 4"/>
          <p:cNvSpPr/>
          <p:nvPr/>
        </p:nvSpPr>
        <p:spPr>
          <a:xfrm>
            <a:off x="694944" y="1005840"/>
            <a:ext cx="5074920" cy="4709160"/>
          </a:xfrm>
          <a:prstGeom prst="roundRect">
            <a:avLst>
              <a:gd name="adj" fmla="val 2330"/>
            </a:avLst>
          </a:prstGeom>
          <a:solidFill>
            <a:srgbClr val="FFF9ED"/>
          </a:solidFill>
          <a:ln w="13970">
            <a:solidFill>
              <a:srgbClr val="F2B84B">
                <a:alpha val="90000"/>
              </a:srgbClr>
            </a:solidFill>
            <a:prstDash val="solid"/>
          </a:ln>
        </p:spPr>
      </p:sp>
      <p:sp>
        <p:nvSpPr>
          <p:cNvPr id="8" name="Text 5"/>
          <p:cNvSpPr/>
          <p:nvPr/>
        </p:nvSpPr>
        <p:spPr>
          <a:xfrm>
            <a:off x="960120" y="1325880"/>
            <a:ext cx="4389120" cy="347472"/>
          </a:xfrm>
          <a:prstGeom prst="rect">
            <a:avLst/>
          </a:prstGeom>
          <a:noFill/>
          <a:ln/>
        </p:spPr>
        <p:txBody>
          <a:bodyPr wrap="square" lIns="1016" tIns="1016" rIns="1016" bIns="1016" rtlCol="0" anchor="ctr">
            <a:normAutofit/>
          </a:bodyPr>
          <a:lstStyle/>
          <a:p>
            <a:pPr algn="l" indent="0" marL="0">
              <a:buNone/>
            </a:pPr>
            <a:r>
              <a:rPr lang="en-US" sz="1800" b="1" dirty="0">
                <a:solidFill>
                  <a:srgbClr val="0A1B2A"/>
                </a:solidFill>
                <a:latin typeface="Aptos" pitchFamily="34" charset="0"/>
                <a:ea typeface="Aptos" pitchFamily="34" charset="-122"/>
                <a:cs typeface="Aptos" pitchFamily="34" charset="-120"/>
              </a:rPr>
              <a:t>Hay cosas que no tratamos como comunes:</a:t>
            </a:r>
            <a:endParaRPr lang="en-US" sz="1800" dirty="0"/>
          </a:p>
        </p:txBody>
      </p:sp>
      <p:sp>
        <p:nvSpPr>
          <p:cNvPr id="9" name="Text 6"/>
          <p:cNvSpPr/>
          <p:nvPr/>
        </p:nvSpPr>
        <p:spPr>
          <a:xfrm>
            <a:off x="987552" y="1947672"/>
            <a:ext cx="4069080" cy="292608"/>
          </a:xfrm>
          <a:prstGeom prst="rect">
            <a:avLst/>
          </a:prstGeom>
          <a:noFill/>
          <a:ln/>
        </p:spPr>
        <p:txBody>
          <a:bodyPr wrap="square" lIns="1016" tIns="1016" rIns="1016" bIns="1016" rtlCol="0" anchor="ctr">
            <a:normAutofit/>
          </a:bodyPr>
          <a:lstStyle/>
          <a:p>
            <a:pPr algn="l" indent="0" marL="0">
              <a:buNone/>
            </a:pPr>
            <a:r>
              <a:rPr lang="en-US" sz="1500" dirty="0">
                <a:solidFill>
                  <a:srgbClr val="0A1B2A"/>
                </a:solidFill>
                <a:latin typeface="Aptos" pitchFamily="34" charset="0"/>
                <a:ea typeface="Aptos" pitchFamily="34" charset="-122"/>
                <a:cs typeface="Aptos" pitchFamily="34" charset="-120"/>
              </a:rPr>
              <a:t>• Un cable de alta tensión.</a:t>
            </a:r>
            <a:endParaRPr lang="en-US" sz="1500" dirty="0"/>
          </a:p>
        </p:txBody>
      </p:sp>
      <p:sp>
        <p:nvSpPr>
          <p:cNvPr id="10" name="Text 7"/>
          <p:cNvSpPr/>
          <p:nvPr/>
        </p:nvSpPr>
        <p:spPr>
          <a:xfrm>
            <a:off x="987552" y="2404872"/>
            <a:ext cx="4069080" cy="292608"/>
          </a:xfrm>
          <a:prstGeom prst="rect">
            <a:avLst/>
          </a:prstGeom>
          <a:noFill/>
          <a:ln/>
        </p:spPr>
        <p:txBody>
          <a:bodyPr wrap="square" lIns="1016" tIns="1016" rIns="1016" bIns="1016" rtlCol="0" anchor="ctr">
            <a:normAutofit/>
          </a:bodyPr>
          <a:lstStyle/>
          <a:p>
            <a:pPr algn="l" indent="0" marL="0">
              <a:buNone/>
            </a:pPr>
            <a:r>
              <a:rPr lang="en-US" sz="1500" dirty="0">
                <a:solidFill>
                  <a:srgbClr val="0A1B2A"/>
                </a:solidFill>
                <a:latin typeface="Aptos" pitchFamily="34" charset="0"/>
                <a:ea typeface="Aptos" pitchFamily="34" charset="-122"/>
                <a:cs typeface="Aptos" pitchFamily="34" charset="-120"/>
              </a:rPr>
              <a:t>• Una sala de cirugía.</a:t>
            </a:r>
            <a:endParaRPr lang="en-US" sz="1500" dirty="0"/>
          </a:p>
        </p:txBody>
      </p:sp>
      <p:sp>
        <p:nvSpPr>
          <p:cNvPr id="11" name="Text 8"/>
          <p:cNvSpPr/>
          <p:nvPr/>
        </p:nvSpPr>
        <p:spPr>
          <a:xfrm>
            <a:off x="987552" y="2862072"/>
            <a:ext cx="4069080" cy="292608"/>
          </a:xfrm>
          <a:prstGeom prst="rect">
            <a:avLst/>
          </a:prstGeom>
          <a:noFill/>
          <a:ln/>
        </p:spPr>
        <p:txBody>
          <a:bodyPr wrap="square" lIns="1016" tIns="1016" rIns="1016" bIns="1016" rtlCol="0" anchor="ctr">
            <a:normAutofit/>
          </a:bodyPr>
          <a:lstStyle/>
          <a:p>
            <a:pPr algn="l" indent="0" marL="0">
              <a:buNone/>
            </a:pPr>
            <a:r>
              <a:rPr lang="en-US" sz="1500" dirty="0">
                <a:solidFill>
                  <a:srgbClr val="0A1B2A"/>
                </a:solidFill>
                <a:latin typeface="Aptos" pitchFamily="34" charset="0"/>
                <a:ea typeface="Aptos" pitchFamily="34" charset="-122"/>
                <a:cs typeface="Aptos" pitchFamily="34" charset="-120"/>
              </a:rPr>
              <a:t>• Una bandera en ceremonia.</a:t>
            </a:r>
            <a:endParaRPr lang="en-US" sz="1500" dirty="0"/>
          </a:p>
        </p:txBody>
      </p:sp>
      <p:sp>
        <p:nvSpPr>
          <p:cNvPr id="12" name="Text 9"/>
          <p:cNvSpPr/>
          <p:nvPr/>
        </p:nvSpPr>
        <p:spPr>
          <a:xfrm>
            <a:off x="987552" y="3319272"/>
            <a:ext cx="4069080" cy="292608"/>
          </a:xfrm>
          <a:prstGeom prst="rect">
            <a:avLst/>
          </a:prstGeom>
          <a:noFill/>
          <a:ln/>
        </p:spPr>
        <p:txBody>
          <a:bodyPr wrap="square" lIns="1016" tIns="1016" rIns="1016" bIns="1016" rtlCol="0" anchor="ctr">
            <a:normAutofit/>
          </a:bodyPr>
          <a:lstStyle/>
          <a:p>
            <a:pPr algn="l" indent="0" marL="0">
              <a:buNone/>
            </a:pPr>
            <a:r>
              <a:rPr lang="en-US" sz="1500" dirty="0">
                <a:solidFill>
                  <a:srgbClr val="0A1B2A"/>
                </a:solidFill>
                <a:latin typeface="Aptos" pitchFamily="34" charset="0"/>
                <a:ea typeface="Aptos" pitchFamily="34" charset="-122"/>
                <a:cs typeface="Aptos" pitchFamily="34" charset="-120"/>
              </a:rPr>
              <a:t>• El arca del pacto en Israel.</a:t>
            </a:r>
            <a:endParaRPr lang="en-US" sz="1500" dirty="0"/>
          </a:p>
        </p:txBody>
      </p:sp>
      <p:sp>
        <p:nvSpPr>
          <p:cNvPr id="13" name="Text 10"/>
          <p:cNvSpPr/>
          <p:nvPr/>
        </p:nvSpPr>
        <p:spPr>
          <a:xfrm>
            <a:off x="987552" y="4096512"/>
            <a:ext cx="4343400" cy="713232"/>
          </a:xfrm>
          <a:prstGeom prst="rect">
            <a:avLst/>
          </a:prstGeom>
          <a:noFill/>
          <a:ln/>
        </p:spPr>
        <p:txBody>
          <a:bodyPr wrap="square" lIns="1016" tIns="1016" rIns="1016" bIns="1016" rtlCol="0" anchor="ctr">
            <a:normAutofit/>
          </a:bodyPr>
          <a:lstStyle/>
          <a:p>
            <a:pPr algn="l" indent="0" marL="0">
              <a:buNone/>
            </a:pPr>
            <a:r>
              <a:rPr lang="en-US" sz="1700" b="1" dirty="0">
                <a:solidFill>
                  <a:srgbClr val="2D8AD9"/>
                </a:solidFill>
                <a:latin typeface="Aptos" pitchFamily="34" charset="0"/>
                <a:ea typeface="Aptos" pitchFamily="34" charset="-122"/>
                <a:cs typeface="Aptos" pitchFamily="34" charset="-120"/>
              </a:rPr>
              <a:t>El problema no es que Dios sea “delicado”. El problema es que su santidad es real y el pecado es una ofensa real.</a:t>
            </a:r>
            <a:endParaRPr lang="en-US" sz="1700" dirty="0"/>
          </a:p>
        </p:txBody>
      </p:sp>
      <p:sp>
        <p:nvSpPr>
          <p:cNvPr id="14" name="Text 11"/>
          <p:cNvSpPr/>
          <p:nvPr/>
        </p:nvSpPr>
        <p:spPr>
          <a:xfrm>
            <a:off x="6446520" y="5285232"/>
            <a:ext cx="4480560" cy="457200"/>
          </a:xfrm>
          <a:prstGeom prst="rect">
            <a:avLst/>
          </a:prstGeom>
          <a:noFill/>
          <a:ln/>
        </p:spPr>
        <p:txBody>
          <a:bodyPr wrap="square" lIns="1016" tIns="1016" rIns="1016" bIns="1016" rtlCol="0" anchor="ctr">
            <a:normAutofit/>
          </a:bodyPr>
          <a:lstStyle/>
          <a:p>
            <a:pPr algn="ctr" indent="0" marL="0">
              <a:buNone/>
            </a:pPr>
            <a:r>
              <a:rPr lang="en-US" sz="1500" b="1" dirty="0">
                <a:solidFill>
                  <a:srgbClr val="FFD37A"/>
                </a:solidFill>
                <a:latin typeface="Aptos" pitchFamily="34" charset="0"/>
                <a:ea typeface="Aptos" pitchFamily="34" charset="-122"/>
                <a:cs typeface="Aptos" pitchFamily="34" charset="-120"/>
              </a:rPr>
              <a:t>Pregunta: ¿qué ejemplos actuales nos ayudan a entender “apartado para un uso especial”?</a:t>
            </a:r>
            <a:endParaRPr lang="en-US" sz="1500" dirty="0"/>
          </a:p>
        </p:txBody>
      </p:sp>
      <p:sp>
        <p:nvSpPr>
          <p:cNvPr id="15" name="Text 12"/>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6" name="Text 13"/>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16</a:t>
            </a:r>
            <a:endParaRPr lang="en-US" sz="6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ESTE ATRIBUTO TAMBIÉN SE COMUNICA</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658368" y="960120"/>
            <a:ext cx="5166360" cy="4892040"/>
          </a:xfrm>
          <a:prstGeom prst="roundRect">
            <a:avLst>
              <a:gd name="adj" fmla="val 2243"/>
            </a:avLst>
          </a:prstGeom>
          <a:solidFill>
            <a:srgbClr val="FFF9ED"/>
          </a:solidFill>
          <a:ln w="13970">
            <a:solidFill>
              <a:srgbClr val="F2B84B">
                <a:alpha val="90000"/>
              </a:srgbClr>
            </a:solidFill>
            <a:prstDash val="solid"/>
          </a:ln>
        </p:spPr>
      </p:sp>
      <p:sp>
        <p:nvSpPr>
          <p:cNvPr id="6" name="Text 4"/>
          <p:cNvSpPr/>
          <p:nvPr/>
        </p:nvSpPr>
        <p:spPr>
          <a:xfrm>
            <a:off x="914400" y="1261872"/>
            <a:ext cx="4480560" cy="365760"/>
          </a:xfrm>
          <a:prstGeom prst="rect">
            <a:avLst/>
          </a:prstGeom>
          <a:noFill/>
          <a:ln/>
        </p:spPr>
        <p:txBody>
          <a:bodyPr wrap="square" lIns="1016" tIns="1016" rIns="1016" bIns="1016" rtlCol="0" anchor="ctr">
            <a:normAutofit/>
          </a:bodyPr>
          <a:lstStyle/>
          <a:p>
            <a:pPr algn="l" indent="0" marL="0">
              <a:buNone/>
            </a:pPr>
            <a:r>
              <a:rPr lang="en-US" sz="1800" b="1" dirty="0">
                <a:solidFill>
                  <a:srgbClr val="0A1B2A"/>
                </a:solidFill>
                <a:latin typeface="Aptos" pitchFamily="34" charset="0"/>
                <a:ea typeface="Aptos" pitchFamily="34" charset="-122"/>
                <a:cs typeface="Aptos" pitchFamily="34" charset="-120"/>
              </a:rPr>
              <a:t>Dios es santo de manera infinita y perfecta.</a:t>
            </a:r>
            <a:endParaRPr lang="en-US" sz="1800" dirty="0"/>
          </a:p>
        </p:txBody>
      </p:sp>
      <p:sp>
        <p:nvSpPr>
          <p:cNvPr id="7" name="Text 5"/>
          <p:cNvSpPr/>
          <p:nvPr/>
        </p:nvSpPr>
        <p:spPr>
          <a:xfrm>
            <a:off x="914400" y="1847088"/>
            <a:ext cx="4572000" cy="685800"/>
          </a:xfrm>
          <a:prstGeom prst="rect">
            <a:avLst/>
          </a:prstGeom>
          <a:noFill/>
          <a:ln/>
        </p:spPr>
        <p:txBody>
          <a:bodyPr wrap="square" lIns="1016" tIns="1016" rIns="1016" bIns="1016" rtlCol="0" anchor="ctr">
            <a:normAutofit/>
          </a:bodyPr>
          <a:lstStyle/>
          <a:p>
            <a:pPr algn="l" indent="0" marL="0">
              <a:buNone/>
            </a:pPr>
            <a:r>
              <a:rPr lang="en-US" sz="1700" dirty="0">
                <a:solidFill>
                  <a:srgbClr val="0A1B2A"/>
                </a:solidFill>
                <a:latin typeface="Aptos" pitchFamily="34" charset="0"/>
                <a:ea typeface="Aptos" pitchFamily="34" charset="-122"/>
                <a:cs typeface="Aptos" pitchFamily="34" charset="-120"/>
              </a:rPr>
              <a:t>Nosotros no somos santos por naturaleza, pero Dios llama a su pueblo a reflejar su santidad.</a:t>
            </a:r>
            <a:endParaRPr lang="en-US" sz="1700" dirty="0"/>
          </a:p>
        </p:txBody>
      </p:sp>
      <p:sp>
        <p:nvSpPr>
          <p:cNvPr id="8" name="Shape 6"/>
          <p:cNvSpPr/>
          <p:nvPr/>
        </p:nvSpPr>
        <p:spPr>
          <a:xfrm>
            <a:off x="896112" y="2880360"/>
            <a:ext cx="4526280" cy="1325880"/>
          </a:xfrm>
          <a:prstGeom prst="roundRect">
            <a:avLst>
              <a:gd name="adj" fmla="val 8276"/>
            </a:avLst>
          </a:prstGeom>
          <a:solidFill>
            <a:srgbClr val="FFF9ED"/>
          </a:solidFill>
          <a:ln w="13970">
            <a:solidFill>
              <a:srgbClr val="F2B84B">
                <a:alpha val="90000"/>
              </a:srgbClr>
            </a:solidFill>
            <a:prstDash val="solid"/>
          </a:ln>
        </p:spPr>
      </p:sp>
      <p:sp>
        <p:nvSpPr>
          <p:cNvPr id="9" name="Text 7"/>
          <p:cNvSpPr/>
          <p:nvPr/>
        </p:nvSpPr>
        <p:spPr>
          <a:xfrm>
            <a:off x="1042416" y="3008376"/>
            <a:ext cx="425196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1 Pedro 1:15-16</a:t>
            </a:r>
            <a:endParaRPr lang="en-US" sz="1100" dirty="0"/>
          </a:p>
        </p:txBody>
      </p:sp>
      <p:sp>
        <p:nvSpPr>
          <p:cNvPr id="10" name="Text 8"/>
          <p:cNvSpPr/>
          <p:nvPr/>
        </p:nvSpPr>
        <p:spPr>
          <a:xfrm>
            <a:off x="1042416" y="3319272"/>
            <a:ext cx="4233672" cy="740664"/>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“Sed también vosotros santos en toda vuestra manera de vivir.”</a:t>
            </a:r>
            <a:endParaRPr lang="en-US" sz="1600" dirty="0"/>
          </a:p>
        </p:txBody>
      </p:sp>
      <p:sp>
        <p:nvSpPr>
          <p:cNvPr id="11" name="Text 9"/>
          <p:cNvSpPr/>
          <p:nvPr/>
        </p:nvSpPr>
        <p:spPr>
          <a:xfrm>
            <a:off x="914400" y="4617720"/>
            <a:ext cx="4480560" cy="411480"/>
          </a:xfrm>
          <a:prstGeom prst="rect">
            <a:avLst/>
          </a:prstGeom>
          <a:noFill/>
          <a:ln/>
        </p:spPr>
        <p:txBody>
          <a:bodyPr wrap="square" lIns="1016" tIns="1016" rIns="1016" bIns="1016" rtlCol="0" anchor="ctr">
            <a:normAutofit/>
          </a:bodyPr>
          <a:lstStyle/>
          <a:p>
            <a:pPr algn="l" indent="0" marL="0">
              <a:buNone/>
            </a:pPr>
            <a:r>
              <a:rPr lang="en-US" sz="1500" b="1" dirty="0">
                <a:solidFill>
                  <a:srgbClr val="2D8AD9"/>
                </a:solidFill>
                <a:latin typeface="Aptos" pitchFamily="34" charset="0"/>
                <a:ea typeface="Aptos" pitchFamily="34" charset="-122"/>
                <a:cs typeface="Aptos" pitchFamily="34" charset="-120"/>
              </a:rPr>
              <a:t>Santidad humana = apartados del pecado y dedicados a Dios.</a:t>
            </a:r>
            <a:endParaRPr lang="en-US" sz="1500" dirty="0"/>
          </a:p>
        </p:txBody>
      </p:sp>
      <p:sp>
        <p:nvSpPr>
          <p:cNvPr id="12" name="Shape 10"/>
          <p:cNvSpPr/>
          <p:nvPr/>
        </p:nvSpPr>
        <p:spPr>
          <a:xfrm>
            <a:off x="6583680" y="3337560"/>
            <a:ext cx="3474720" cy="0"/>
          </a:xfrm>
          <a:prstGeom prst="line">
            <a:avLst/>
          </a:prstGeom>
          <a:noFill/>
          <a:ln w="38100">
            <a:solidFill>
              <a:srgbClr val="F2B84B"/>
            </a:solidFill>
            <a:prstDash val="solid"/>
            <a:headEnd type="none"/>
            <a:tailEnd type="triangle"/>
          </a:ln>
        </p:spPr>
      </p:sp>
      <p:sp>
        <p:nvSpPr>
          <p:cNvPr id="13" name="Shape 11"/>
          <p:cNvSpPr/>
          <p:nvPr/>
        </p:nvSpPr>
        <p:spPr>
          <a:xfrm>
            <a:off x="6400800" y="1828800"/>
            <a:ext cx="2057400" cy="566928"/>
          </a:xfrm>
          <a:prstGeom prst="roundRect">
            <a:avLst>
              <a:gd name="adj" fmla="val 32258"/>
            </a:avLst>
          </a:prstGeom>
          <a:solidFill>
            <a:srgbClr val="F2B84B"/>
          </a:solidFill>
          <a:ln w="12700">
            <a:solidFill>
              <a:srgbClr val="F2B84B">
                <a:alpha val="0"/>
              </a:srgbClr>
            </a:solidFill>
            <a:prstDash val="solid"/>
          </a:ln>
        </p:spPr>
      </p:sp>
      <p:sp>
        <p:nvSpPr>
          <p:cNvPr id="14" name="Text 12"/>
          <p:cNvSpPr/>
          <p:nvPr/>
        </p:nvSpPr>
        <p:spPr>
          <a:xfrm>
            <a:off x="6446520" y="1883664"/>
            <a:ext cx="1965960" cy="457200"/>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DIOS SANTO</a:t>
            </a:r>
            <a:endParaRPr lang="en-US" sz="1600" dirty="0"/>
          </a:p>
        </p:txBody>
      </p:sp>
      <p:sp>
        <p:nvSpPr>
          <p:cNvPr id="15" name="Shape 13"/>
          <p:cNvSpPr/>
          <p:nvPr/>
        </p:nvSpPr>
        <p:spPr>
          <a:xfrm>
            <a:off x="9326880" y="1828800"/>
            <a:ext cx="2057400" cy="566928"/>
          </a:xfrm>
          <a:prstGeom prst="roundRect">
            <a:avLst>
              <a:gd name="adj" fmla="val 32258"/>
            </a:avLst>
          </a:prstGeom>
          <a:solidFill>
            <a:srgbClr val="4FBE7D"/>
          </a:solidFill>
          <a:ln w="12700">
            <a:solidFill>
              <a:srgbClr val="4FBE7D">
                <a:alpha val="0"/>
              </a:srgbClr>
            </a:solidFill>
            <a:prstDash val="solid"/>
          </a:ln>
        </p:spPr>
      </p:sp>
      <p:sp>
        <p:nvSpPr>
          <p:cNvPr id="16" name="Text 14"/>
          <p:cNvSpPr/>
          <p:nvPr/>
        </p:nvSpPr>
        <p:spPr>
          <a:xfrm>
            <a:off x="9372600" y="1883664"/>
            <a:ext cx="1965960" cy="457200"/>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PUEBLO SANTO</a:t>
            </a:r>
            <a:endParaRPr lang="en-US" sz="1600" dirty="0"/>
          </a:p>
        </p:txBody>
      </p:sp>
      <p:sp>
        <p:nvSpPr>
          <p:cNvPr id="17" name="Text 15"/>
          <p:cNvSpPr/>
          <p:nvPr/>
        </p:nvSpPr>
        <p:spPr>
          <a:xfrm>
            <a:off x="7360920" y="3703320"/>
            <a:ext cx="2926080" cy="566928"/>
          </a:xfrm>
          <a:prstGeom prst="rect">
            <a:avLst/>
          </a:prstGeom>
          <a:noFill/>
          <a:ln/>
        </p:spPr>
        <p:txBody>
          <a:bodyPr wrap="square" lIns="1016" tIns="1016" rIns="1016" bIns="1016" rtlCol="0" anchor="ctr">
            <a:normAutofit/>
          </a:bodyPr>
          <a:lstStyle/>
          <a:p>
            <a:pPr algn="ctr" indent="0" marL="0">
              <a:buNone/>
            </a:pPr>
            <a:r>
              <a:rPr lang="en-US" sz="1900" b="1" dirty="0">
                <a:solidFill>
                  <a:srgbClr val="FFFFFF"/>
                </a:solidFill>
                <a:latin typeface="Aptos" pitchFamily="34" charset="0"/>
                <a:ea typeface="Aptos" pitchFamily="34" charset="-122"/>
                <a:cs typeface="Aptos" pitchFamily="34" charset="-120"/>
              </a:rPr>
              <a:t>Él nos separa</a:t>
            </a:r>
            <a:endParaRPr lang="en-US" sz="1900" dirty="0"/>
          </a:p>
          <a:p>
            <a:pPr algn="ctr" indent="0" marL="0">
              <a:buNone/>
            </a:pPr>
            <a:r>
              <a:rPr lang="en-US" sz="1900" b="1" dirty="0">
                <a:solidFill>
                  <a:srgbClr val="FFFFFF"/>
                </a:solidFill>
                <a:latin typeface="Aptos" pitchFamily="34" charset="0"/>
                <a:ea typeface="Aptos" pitchFamily="34" charset="-122"/>
                <a:cs typeface="Aptos" pitchFamily="34" charset="-120"/>
              </a:rPr>
              <a:t>para Él</a:t>
            </a:r>
            <a:endParaRPr lang="en-US" sz="1900" dirty="0"/>
          </a:p>
        </p:txBody>
      </p:sp>
      <p:sp>
        <p:nvSpPr>
          <p:cNvPr id="18" name="Text 16"/>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9" name="Text 17"/>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17</a:t>
            </a:r>
            <a:endParaRPr lang="en-US" sz="6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61522"/>
        </a:solidFill>
      </p:bgPr>
    </p:bg>
    <p:spTree>
      <p:nvGrpSpPr>
        <p:cNvPr id="1" name=""/>
        <p:cNvGrpSpPr/>
        <p:nvPr/>
      </p:nvGrpSpPr>
      <p:grpSpPr>
        <a:xfrm>
          <a:off x="0" y="0"/>
          <a:ext cx="0" cy="0"/>
          <a:chOff x="0" y="0"/>
          <a:chExt cx="0" cy="0"/>
        </a:xfrm>
      </p:grpSpPr>
      <p:pic>
        <p:nvPicPr>
          <p:cNvPr id="2" name="Image 0" descr="/mnt/data/a_warm_bright_indoor_classroom_group_study_scene_batch_6.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34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SANTIDAD EN LA VIDA DIARIA</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Shape 4"/>
          <p:cNvSpPr/>
          <p:nvPr/>
        </p:nvSpPr>
        <p:spPr>
          <a:xfrm>
            <a:off x="713232" y="987552"/>
            <a:ext cx="10835640" cy="5074920"/>
          </a:xfrm>
          <a:prstGeom prst="roundRect">
            <a:avLst>
              <a:gd name="adj" fmla="val 2162"/>
            </a:avLst>
          </a:prstGeom>
          <a:solidFill>
            <a:srgbClr val="0B2133"/>
          </a:solidFill>
          <a:ln w="13970">
            <a:solidFill>
              <a:srgbClr val="F2B84B">
                <a:alpha val="90000"/>
              </a:srgbClr>
            </a:solidFill>
            <a:prstDash val="solid"/>
          </a:ln>
        </p:spPr>
      </p:sp>
      <p:sp>
        <p:nvSpPr>
          <p:cNvPr id="8" name="Text 5"/>
          <p:cNvSpPr/>
          <p:nvPr/>
        </p:nvSpPr>
        <p:spPr>
          <a:xfrm>
            <a:off x="960120" y="1261872"/>
            <a:ext cx="10241280" cy="457200"/>
          </a:xfrm>
          <a:prstGeom prst="rect">
            <a:avLst/>
          </a:prstGeom>
          <a:noFill/>
          <a:ln/>
        </p:spPr>
        <p:txBody>
          <a:bodyPr wrap="square" lIns="1016" tIns="1016" rIns="1016" bIns="1016" rtlCol="0" anchor="ctr">
            <a:normAutofit/>
          </a:bodyPr>
          <a:lstStyle/>
          <a:p>
            <a:pPr algn="ctr" indent="0" marL="0">
              <a:buNone/>
            </a:pPr>
            <a:r>
              <a:rPr lang="en-US" sz="2200" b="1" dirty="0">
                <a:solidFill>
                  <a:srgbClr val="FFD37A"/>
                </a:solidFill>
                <a:latin typeface="Aptos" pitchFamily="34" charset="0"/>
                <a:ea typeface="Aptos" pitchFamily="34" charset="-122"/>
                <a:cs typeface="Aptos" pitchFamily="34" charset="-120"/>
              </a:rPr>
              <a:t>Ser santo no significa “creerse mejor”. Significa pertenecer a Dios.</a:t>
            </a:r>
            <a:endParaRPr lang="en-US" sz="2200" dirty="0"/>
          </a:p>
        </p:txBody>
      </p:sp>
      <p:sp>
        <p:nvSpPr>
          <p:cNvPr id="9" name="Shape 6"/>
          <p:cNvSpPr/>
          <p:nvPr/>
        </p:nvSpPr>
        <p:spPr>
          <a:xfrm>
            <a:off x="960120" y="2148840"/>
            <a:ext cx="2240280" cy="2011680"/>
          </a:xfrm>
          <a:prstGeom prst="roundRect">
            <a:avLst>
              <a:gd name="adj" fmla="val 5455"/>
            </a:avLst>
          </a:prstGeom>
          <a:solidFill>
            <a:srgbClr val="FFF9ED"/>
          </a:solidFill>
          <a:ln w="13970">
            <a:solidFill>
              <a:srgbClr val="2D8AD9">
                <a:alpha val="90000"/>
              </a:srgbClr>
            </a:solidFill>
            <a:prstDash val="solid"/>
          </a:ln>
        </p:spPr>
      </p:sp>
      <p:sp>
        <p:nvSpPr>
          <p:cNvPr id="10" name="Text 7"/>
          <p:cNvSpPr/>
          <p:nvPr/>
        </p:nvSpPr>
        <p:spPr>
          <a:xfrm>
            <a:off x="1069848" y="2423160"/>
            <a:ext cx="1993392" cy="292608"/>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Mis palabras</a:t>
            </a:r>
            <a:endParaRPr lang="en-US" sz="1600" dirty="0"/>
          </a:p>
        </p:txBody>
      </p:sp>
      <p:sp>
        <p:nvSpPr>
          <p:cNvPr id="11" name="Text 8"/>
          <p:cNvSpPr/>
          <p:nvPr/>
        </p:nvSpPr>
        <p:spPr>
          <a:xfrm>
            <a:off x="1124712" y="3063240"/>
            <a:ext cx="1901952" cy="548640"/>
          </a:xfrm>
          <a:prstGeom prst="rect">
            <a:avLst/>
          </a:prstGeom>
          <a:noFill/>
          <a:ln/>
        </p:spPr>
        <p:txBody>
          <a:bodyPr wrap="square" lIns="1016" tIns="1016" rIns="1016" bIns="1016" rtlCol="0" anchor="ctr">
            <a:normAutofit/>
          </a:bodyPr>
          <a:lstStyle/>
          <a:p>
            <a:pPr algn="ctr" indent="0" marL="0">
              <a:buNone/>
            </a:pPr>
            <a:r>
              <a:rPr lang="en-US" sz="1400" dirty="0">
                <a:solidFill>
                  <a:srgbClr val="0A1B2A"/>
                </a:solidFill>
                <a:latin typeface="Aptos" pitchFamily="34" charset="0"/>
                <a:ea typeface="Aptos" pitchFamily="34" charset="-122"/>
                <a:cs typeface="Aptos" pitchFamily="34" charset="-120"/>
              </a:rPr>
              <a:t>verdad, respeto, no burla</a:t>
            </a:r>
            <a:endParaRPr lang="en-US" sz="1400" dirty="0"/>
          </a:p>
        </p:txBody>
      </p:sp>
      <p:sp>
        <p:nvSpPr>
          <p:cNvPr id="12" name="Shape 9"/>
          <p:cNvSpPr/>
          <p:nvPr/>
        </p:nvSpPr>
        <p:spPr>
          <a:xfrm>
            <a:off x="3611880" y="2148840"/>
            <a:ext cx="2240280" cy="2011680"/>
          </a:xfrm>
          <a:prstGeom prst="roundRect">
            <a:avLst>
              <a:gd name="adj" fmla="val 5455"/>
            </a:avLst>
          </a:prstGeom>
          <a:solidFill>
            <a:srgbClr val="FFF9ED"/>
          </a:solidFill>
          <a:ln w="13970">
            <a:solidFill>
              <a:srgbClr val="F2B84B">
                <a:alpha val="90000"/>
              </a:srgbClr>
            </a:solidFill>
            <a:prstDash val="solid"/>
          </a:ln>
        </p:spPr>
      </p:sp>
      <p:sp>
        <p:nvSpPr>
          <p:cNvPr id="13" name="Text 10"/>
          <p:cNvSpPr/>
          <p:nvPr/>
        </p:nvSpPr>
        <p:spPr>
          <a:xfrm>
            <a:off x="3721608" y="2423160"/>
            <a:ext cx="1993392" cy="292608"/>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Mis ojos</a:t>
            </a:r>
            <a:endParaRPr lang="en-US" sz="1600" dirty="0"/>
          </a:p>
        </p:txBody>
      </p:sp>
      <p:sp>
        <p:nvSpPr>
          <p:cNvPr id="14" name="Text 11"/>
          <p:cNvSpPr/>
          <p:nvPr/>
        </p:nvSpPr>
        <p:spPr>
          <a:xfrm>
            <a:off x="3776472" y="3063240"/>
            <a:ext cx="1901952" cy="548640"/>
          </a:xfrm>
          <a:prstGeom prst="rect">
            <a:avLst/>
          </a:prstGeom>
          <a:noFill/>
          <a:ln/>
        </p:spPr>
        <p:txBody>
          <a:bodyPr wrap="square" lIns="1016" tIns="1016" rIns="1016" bIns="1016" rtlCol="0" anchor="ctr">
            <a:normAutofit/>
          </a:bodyPr>
          <a:lstStyle/>
          <a:p>
            <a:pPr algn="ctr" indent="0" marL="0">
              <a:buNone/>
            </a:pPr>
            <a:r>
              <a:rPr lang="en-US" sz="1400" dirty="0">
                <a:solidFill>
                  <a:srgbClr val="0A1B2A"/>
                </a:solidFill>
                <a:latin typeface="Aptos" pitchFamily="34" charset="0"/>
                <a:ea typeface="Aptos" pitchFamily="34" charset="-122"/>
                <a:cs typeface="Aptos" pitchFamily="34" charset="-120"/>
              </a:rPr>
              <a:t>cuidar lo que miro</a:t>
            </a:r>
            <a:endParaRPr lang="en-US" sz="1400" dirty="0"/>
          </a:p>
        </p:txBody>
      </p:sp>
      <p:sp>
        <p:nvSpPr>
          <p:cNvPr id="15" name="Shape 12"/>
          <p:cNvSpPr/>
          <p:nvPr/>
        </p:nvSpPr>
        <p:spPr>
          <a:xfrm>
            <a:off x="6263640" y="2148840"/>
            <a:ext cx="2240280" cy="2011680"/>
          </a:xfrm>
          <a:prstGeom prst="roundRect">
            <a:avLst>
              <a:gd name="adj" fmla="val 5455"/>
            </a:avLst>
          </a:prstGeom>
          <a:solidFill>
            <a:srgbClr val="FFF9ED"/>
          </a:solidFill>
          <a:ln w="13970">
            <a:solidFill>
              <a:srgbClr val="4FBE7D">
                <a:alpha val="90000"/>
              </a:srgbClr>
            </a:solidFill>
            <a:prstDash val="solid"/>
          </a:ln>
        </p:spPr>
      </p:sp>
      <p:sp>
        <p:nvSpPr>
          <p:cNvPr id="16" name="Text 13"/>
          <p:cNvSpPr/>
          <p:nvPr/>
        </p:nvSpPr>
        <p:spPr>
          <a:xfrm>
            <a:off x="6373368" y="2423160"/>
            <a:ext cx="1993392" cy="292608"/>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Mis amigos</a:t>
            </a:r>
            <a:endParaRPr lang="en-US" sz="1600" dirty="0"/>
          </a:p>
        </p:txBody>
      </p:sp>
      <p:sp>
        <p:nvSpPr>
          <p:cNvPr id="17" name="Text 14"/>
          <p:cNvSpPr/>
          <p:nvPr/>
        </p:nvSpPr>
        <p:spPr>
          <a:xfrm>
            <a:off x="6428232" y="3063240"/>
            <a:ext cx="1901952" cy="548640"/>
          </a:xfrm>
          <a:prstGeom prst="rect">
            <a:avLst/>
          </a:prstGeom>
          <a:noFill/>
          <a:ln/>
        </p:spPr>
        <p:txBody>
          <a:bodyPr wrap="square" lIns="1016" tIns="1016" rIns="1016" bIns="1016" rtlCol="0" anchor="ctr">
            <a:normAutofit/>
          </a:bodyPr>
          <a:lstStyle/>
          <a:p>
            <a:pPr algn="ctr" indent="0" marL="0">
              <a:buNone/>
            </a:pPr>
            <a:r>
              <a:rPr lang="en-US" sz="1400" dirty="0">
                <a:solidFill>
                  <a:srgbClr val="0A1B2A"/>
                </a:solidFill>
                <a:latin typeface="Aptos" pitchFamily="34" charset="0"/>
                <a:ea typeface="Aptos" pitchFamily="34" charset="-122"/>
                <a:cs typeface="Aptos" pitchFamily="34" charset="-120"/>
              </a:rPr>
              <a:t>no seguir el pecado</a:t>
            </a:r>
            <a:endParaRPr lang="en-US" sz="1400" dirty="0"/>
          </a:p>
        </p:txBody>
      </p:sp>
      <p:sp>
        <p:nvSpPr>
          <p:cNvPr id="18" name="Shape 15"/>
          <p:cNvSpPr/>
          <p:nvPr/>
        </p:nvSpPr>
        <p:spPr>
          <a:xfrm>
            <a:off x="8915400" y="2148840"/>
            <a:ext cx="2240280" cy="2011680"/>
          </a:xfrm>
          <a:prstGeom prst="roundRect">
            <a:avLst>
              <a:gd name="adj" fmla="val 5455"/>
            </a:avLst>
          </a:prstGeom>
          <a:solidFill>
            <a:srgbClr val="FFF9ED"/>
          </a:solidFill>
          <a:ln w="13970">
            <a:solidFill>
              <a:srgbClr val="F4A261">
                <a:alpha val="90000"/>
              </a:srgbClr>
            </a:solidFill>
            <a:prstDash val="solid"/>
          </a:ln>
        </p:spPr>
      </p:sp>
      <p:sp>
        <p:nvSpPr>
          <p:cNvPr id="19" name="Text 16"/>
          <p:cNvSpPr/>
          <p:nvPr/>
        </p:nvSpPr>
        <p:spPr>
          <a:xfrm>
            <a:off x="9025128" y="2423160"/>
            <a:ext cx="1993392" cy="292608"/>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Mi tiempo</a:t>
            </a:r>
            <a:endParaRPr lang="en-US" sz="1600" dirty="0"/>
          </a:p>
        </p:txBody>
      </p:sp>
      <p:sp>
        <p:nvSpPr>
          <p:cNvPr id="20" name="Text 17"/>
          <p:cNvSpPr/>
          <p:nvPr/>
        </p:nvSpPr>
        <p:spPr>
          <a:xfrm>
            <a:off x="9079992" y="3063240"/>
            <a:ext cx="1901952" cy="548640"/>
          </a:xfrm>
          <a:prstGeom prst="rect">
            <a:avLst/>
          </a:prstGeom>
          <a:noFill/>
          <a:ln/>
        </p:spPr>
        <p:txBody>
          <a:bodyPr wrap="square" lIns="1016" tIns="1016" rIns="1016" bIns="1016" rtlCol="0" anchor="ctr">
            <a:normAutofit/>
          </a:bodyPr>
          <a:lstStyle/>
          <a:p>
            <a:pPr algn="ctr" indent="0" marL="0">
              <a:buNone/>
            </a:pPr>
            <a:r>
              <a:rPr lang="en-US" sz="1400" dirty="0">
                <a:solidFill>
                  <a:srgbClr val="0A1B2A"/>
                </a:solidFill>
                <a:latin typeface="Aptos" pitchFamily="34" charset="0"/>
                <a:ea typeface="Aptos" pitchFamily="34" charset="-122"/>
                <a:cs typeface="Aptos" pitchFamily="34" charset="-120"/>
              </a:rPr>
              <a:t>apartarlo también para Dios</a:t>
            </a:r>
            <a:endParaRPr lang="en-US" sz="1400" dirty="0"/>
          </a:p>
        </p:txBody>
      </p:sp>
      <p:sp>
        <p:nvSpPr>
          <p:cNvPr id="21" name="Text 18"/>
          <p:cNvSpPr/>
          <p:nvPr/>
        </p:nvSpPr>
        <p:spPr>
          <a:xfrm>
            <a:off x="1078992" y="5074920"/>
            <a:ext cx="9966960" cy="384048"/>
          </a:xfrm>
          <a:prstGeom prst="rect">
            <a:avLst/>
          </a:prstGeom>
          <a:noFill/>
          <a:ln/>
        </p:spPr>
        <p:txBody>
          <a:bodyPr wrap="square" lIns="1016" tIns="1016" rIns="1016" bIns="1016" rtlCol="0" anchor="ctr">
            <a:normAutofit/>
          </a:bodyPr>
          <a:lstStyle/>
          <a:p>
            <a:pPr algn="ctr" indent="0" marL="0">
              <a:buNone/>
            </a:pPr>
            <a:r>
              <a:rPr lang="en-US" sz="1800" b="1" dirty="0">
                <a:solidFill>
                  <a:srgbClr val="FFD37A"/>
                </a:solidFill>
                <a:latin typeface="Aptos" pitchFamily="34" charset="0"/>
                <a:ea typeface="Aptos" pitchFamily="34" charset="-122"/>
                <a:cs typeface="Aptos" pitchFamily="34" charset="-120"/>
              </a:rPr>
              <a:t>Pregunta: ¿en qué área te cuesta más vivir apartado para Dios?</a:t>
            </a:r>
            <a:endParaRPr lang="en-US" sz="1800" dirty="0"/>
          </a:p>
        </p:txBody>
      </p:sp>
      <p:sp>
        <p:nvSpPr>
          <p:cNvPr id="22" name="Text 19"/>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3" name="Text 20"/>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18</a:t>
            </a:r>
            <a:endParaRPr lang="en-US" sz="6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DETECTEMOS ERRORES COMUNES</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822960" y="1143000"/>
            <a:ext cx="4892040" cy="1554480"/>
          </a:xfrm>
          <a:prstGeom prst="roundRect">
            <a:avLst>
              <a:gd name="adj" fmla="val 7059"/>
            </a:avLst>
          </a:prstGeom>
          <a:solidFill>
            <a:srgbClr val="FFF9ED"/>
          </a:solidFill>
          <a:ln w="13970">
            <a:solidFill>
              <a:srgbClr val="E76F51">
                <a:alpha val="90000"/>
              </a:srgbClr>
            </a:solidFill>
            <a:prstDash val="solid"/>
          </a:ln>
        </p:spPr>
      </p:sp>
      <p:sp>
        <p:nvSpPr>
          <p:cNvPr id="6" name="Text 4"/>
          <p:cNvSpPr/>
          <p:nvPr/>
        </p:nvSpPr>
        <p:spPr>
          <a:xfrm>
            <a:off x="1024128" y="1353312"/>
            <a:ext cx="4480560" cy="329184"/>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“Santidad es sólo no hacer cosas malas.”</a:t>
            </a:r>
            <a:endParaRPr lang="en-US" sz="1600" dirty="0"/>
          </a:p>
        </p:txBody>
      </p:sp>
      <p:sp>
        <p:nvSpPr>
          <p:cNvPr id="7" name="Text 5"/>
          <p:cNvSpPr/>
          <p:nvPr/>
        </p:nvSpPr>
        <p:spPr>
          <a:xfrm>
            <a:off x="1143000" y="1965960"/>
            <a:ext cx="4251960" cy="320040"/>
          </a:xfrm>
          <a:prstGeom prst="rect">
            <a:avLst/>
          </a:prstGeom>
          <a:noFill/>
          <a:ln/>
        </p:spPr>
        <p:txBody>
          <a:bodyPr wrap="square" lIns="1016" tIns="1016" rIns="1016" bIns="1016" rtlCol="0" anchor="ctr">
            <a:normAutofit/>
          </a:bodyPr>
          <a:lstStyle/>
          <a:p>
            <a:pPr algn="ctr" indent="0" marL="0">
              <a:buNone/>
            </a:pPr>
            <a:r>
              <a:rPr lang="en-US" sz="1250" dirty="0">
                <a:solidFill>
                  <a:srgbClr val="2D8AD9"/>
                </a:solidFill>
                <a:latin typeface="Aptos" pitchFamily="34" charset="0"/>
                <a:ea typeface="Aptos" pitchFamily="34" charset="-122"/>
                <a:cs typeface="Aptos" pitchFamily="34" charset="-120"/>
              </a:rPr>
              <a:t>Falta: también es ser apartado para Dios.</a:t>
            </a:r>
            <a:endParaRPr lang="en-US" sz="1250" dirty="0"/>
          </a:p>
        </p:txBody>
      </p:sp>
      <p:sp>
        <p:nvSpPr>
          <p:cNvPr id="8" name="Shape 6"/>
          <p:cNvSpPr/>
          <p:nvPr/>
        </p:nvSpPr>
        <p:spPr>
          <a:xfrm>
            <a:off x="6309360" y="1143000"/>
            <a:ext cx="4892040" cy="1554480"/>
          </a:xfrm>
          <a:prstGeom prst="roundRect">
            <a:avLst>
              <a:gd name="adj" fmla="val 7059"/>
            </a:avLst>
          </a:prstGeom>
          <a:solidFill>
            <a:srgbClr val="FFF9ED"/>
          </a:solidFill>
          <a:ln w="13970">
            <a:solidFill>
              <a:srgbClr val="F2B84B">
                <a:alpha val="90000"/>
              </a:srgbClr>
            </a:solidFill>
            <a:prstDash val="solid"/>
          </a:ln>
        </p:spPr>
      </p:sp>
      <p:sp>
        <p:nvSpPr>
          <p:cNvPr id="9" name="Text 7"/>
          <p:cNvSpPr/>
          <p:nvPr/>
        </p:nvSpPr>
        <p:spPr>
          <a:xfrm>
            <a:off x="6510528" y="1353312"/>
            <a:ext cx="4480560" cy="329184"/>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“Dios perdona, entonces el pecado no importa.”</a:t>
            </a:r>
            <a:endParaRPr lang="en-US" sz="1600" dirty="0"/>
          </a:p>
        </p:txBody>
      </p:sp>
      <p:sp>
        <p:nvSpPr>
          <p:cNvPr id="10" name="Text 8"/>
          <p:cNvSpPr/>
          <p:nvPr/>
        </p:nvSpPr>
        <p:spPr>
          <a:xfrm>
            <a:off x="6629400" y="1965960"/>
            <a:ext cx="4251960" cy="320040"/>
          </a:xfrm>
          <a:prstGeom prst="rect">
            <a:avLst/>
          </a:prstGeom>
          <a:noFill/>
          <a:ln/>
        </p:spPr>
        <p:txBody>
          <a:bodyPr wrap="square" lIns="1016" tIns="1016" rIns="1016" bIns="1016" rtlCol="0" anchor="ctr">
            <a:normAutofit/>
          </a:bodyPr>
          <a:lstStyle/>
          <a:p>
            <a:pPr algn="ctr" indent="0" marL="0">
              <a:buNone/>
            </a:pPr>
            <a:r>
              <a:rPr lang="en-US" sz="1250" dirty="0">
                <a:solidFill>
                  <a:srgbClr val="2D8AD9"/>
                </a:solidFill>
                <a:latin typeface="Aptos" pitchFamily="34" charset="0"/>
                <a:ea typeface="Aptos" pitchFamily="34" charset="-122"/>
                <a:cs typeface="Aptos" pitchFamily="34" charset="-120"/>
              </a:rPr>
              <a:t>Error: Dios perdona sin negociar su justicia.</a:t>
            </a:r>
            <a:endParaRPr lang="en-US" sz="1250" dirty="0"/>
          </a:p>
        </p:txBody>
      </p:sp>
      <p:sp>
        <p:nvSpPr>
          <p:cNvPr id="11" name="Shape 9"/>
          <p:cNvSpPr/>
          <p:nvPr/>
        </p:nvSpPr>
        <p:spPr>
          <a:xfrm>
            <a:off x="822960" y="3383280"/>
            <a:ext cx="4892040" cy="1554480"/>
          </a:xfrm>
          <a:prstGeom prst="roundRect">
            <a:avLst>
              <a:gd name="adj" fmla="val 7059"/>
            </a:avLst>
          </a:prstGeom>
          <a:solidFill>
            <a:srgbClr val="FFF9ED"/>
          </a:solidFill>
          <a:ln w="13970">
            <a:solidFill>
              <a:srgbClr val="2D8AD9">
                <a:alpha val="90000"/>
              </a:srgbClr>
            </a:solidFill>
            <a:prstDash val="solid"/>
          </a:ln>
        </p:spPr>
      </p:sp>
      <p:sp>
        <p:nvSpPr>
          <p:cNvPr id="12" name="Text 10"/>
          <p:cNvSpPr/>
          <p:nvPr/>
        </p:nvSpPr>
        <p:spPr>
          <a:xfrm>
            <a:off x="1024128" y="3593592"/>
            <a:ext cx="4480560" cy="329184"/>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“Ser santo es aislarme de todos.”</a:t>
            </a:r>
            <a:endParaRPr lang="en-US" sz="1600" dirty="0"/>
          </a:p>
        </p:txBody>
      </p:sp>
      <p:sp>
        <p:nvSpPr>
          <p:cNvPr id="13" name="Text 11"/>
          <p:cNvSpPr/>
          <p:nvPr/>
        </p:nvSpPr>
        <p:spPr>
          <a:xfrm>
            <a:off x="1143000" y="4206240"/>
            <a:ext cx="4251960" cy="320040"/>
          </a:xfrm>
          <a:prstGeom prst="rect">
            <a:avLst/>
          </a:prstGeom>
          <a:noFill/>
          <a:ln/>
        </p:spPr>
        <p:txBody>
          <a:bodyPr wrap="square" lIns="1016" tIns="1016" rIns="1016" bIns="1016" rtlCol="0" anchor="ctr">
            <a:normAutofit/>
          </a:bodyPr>
          <a:lstStyle/>
          <a:p>
            <a:pPr algn="ctr" indent="0" marL="0">
              <a:buNone/>
            </a:pPr>
            <a:r>
              <a:rPr lang="en-US" sz="1250" dirty="0">
                <a:solidFill>
                  <a:srgbClr val="2D8AD9"/>
                </a:solidFill>
                <a:latin typeface="Aptos" pitchFamily="34" charset="0"/>
                <a:ea typeface="Aptos" pitchFamily="34" charset="-122"/>
                <a:cs typeface="Aptos" pitchFamily="34" charset="-120"/>
              </a:rPr>
              <a:t>Error: es vivir para Dios en el mundo.</a:t>
            </a:r>
            <a:endParaRPr lang="en-US" sz="1250" dirty="0"/>
          </a:p>
        </p:txBody>
      </p:sp>
      <p:sp>
        <p:nvSpPr>
          <p:cNvPr id="14" name="Shape 12"/>
          <p:cNvSpPr/>
          <p:nvPr/>
        </p:nvSpPr>
        <p:spPr>
          <a:xfrm>
            <a:off x="6309360" y="3383280"/>
            <a:ext cx="4892040" cy="1554480"/>
          </a:xfrm>
          <a:prstGeom prst="roundRect">
            <a:avLst>
              <a:gd name="adj" fmla="val 7059"/>
            </a:avLst>
          </a:prstGeom>
          <a:solidFill>
            <a:srgbClr val="FFF9ED"/>
          </a:solidFill>
          <a:ln w="13970">
            <a:solidFill>
              <a:srgbClr val="4FBE7D">
                <a:alpha val="90000"/>
              </a:srgbClr>
            </a:solidFill>
            <a:prstDash val="solid"/>
          </a:ln>
        </p:spPr>
      </p:sp>
      <p:sp>
        <p:nvSpPr>
          <p:cNvPr id="15" name="Text 13"/>
          <p:cNvSpPr/>
          <p:nvPr/>
        </p:nvSpPr>
        <p:spPr>
          <a:xfrm>
            <a:off x="6510528" y="3593592"/>
            <a:ext cx="4480560" cy="329184"/>
          </a:xfrm>
          <a:prstGeom prst="rect">
            <a:avLst/>
          </a:prstGeom>
          <a:noFill/>
          <a:ln/>
        </p:spPr>
        <p:txBody>
          <a:bodyPr wrap="square" lIns="0" tIns="0" rIns="0" bIns="0" rtlCol="0" anchor="ctr">
            <a:normAutofit/>
          </a:bodyPr>
          <a:lstStyle/>
          <a:p>
            <a:pPr algn="ctr" indent="0" marL="0">
              <a:buNone/>
            </a:pPr>
            <a:r>
              <a:rPr lang="en-US" sz="1600" b="1" dirty="0">
                <a:solidFill>
                  <a:srgbClr val="0A1B2A"/>
                </a:solidFill>
              </a:rPr>
              <a:t>“Puedo acercarme a Dios por ser bueno.”</a:t>
            </a:r>
            <a:endParaRPr lang="en-US" sz="1600" dirty="0"/>
          </a:p>
        </p:txBody>
      </p:sp>
      <p:sp>
        <p:nvSpPr>
          <p:cNvPr id="16" name="Text 14"/>
          <p:cNvSpPr/>
          <p:nvPr/>
        </p:nvSpPr>
        <p:spPr>
          <a:xfrm>
            <a:off x="6629400" y="4206240"/>
            <a:ext cx="4251960" cy="320040"/>
          </a:xfrm>
          <a:prstGeom prst="rect">
            <a:avLst/>
          </a:prstGeom>
          <a:noFill/>
          <a:ln/>
        </p:spPr>
        <p:txBody>
          <a:bodyPr wrap="square" lIns="1016" tIns="1016" rIns="1016" bIns="1016" rtlCol="0" anchor="ctr">
            <a:normAutofit/>
          </a:bodyPr>
          <a:lstStyle/>
          <a:p>
            <a:pPr algn="ctr" indent="0" marL="0">
              <a:buNone/>
            </a:pPr>
            <a:r>
              <a:rPr lang="en-US" sz="1250" dirty="0">
                <a:solidFill>
                  <a:srgbClr val="2D8AD9"/>
                </a:solidFill>
                <a:latin typeface="Aptos" pitchFamily="34" charset="0"/>
                <a:ea typeface="Aptos" pitchFamily="34" charset="-122"/>
                <a:cs typeface="Aptos" pitchFamily="34" charset="-120"/>
              </a:rPr>
              <a:t>Error: necesitamos a Cristo.</a:t>
            </a:r>
            <a:endParaRPr lang="en-US" sz="1250" dirty="0"/>
          </a:p>
        </p:txBody>
      </p:sp>
      <p:sp>
        <p:nvSpPr>
          <p:cNvPr id="17" name="Text 15"/>
          <p:cNvSpPr/>
          <p:nvPr/>
        </p:nvSpPr>
        <p:spPr>
          <a:xfrm>
            <a:off x="1371600" y="5715000"/>
            <a:ext cx="9418320" cy="365760"/>
          </a:xfrm>
          <a:prstGeom prst="rect">
            <a:avLst/>
          </a:prstGeom>
          <a:noFill/>
          <a:ln/>
        </p:spPr>
        <p:txBody>
          <a:bodyPr wrap="square" lIns="1016" tIns="1016" rIns="1016" bIns="1016" rtlCol="0" anchor="ctr">
            <a:normAutofit/>
          </a:bodyPr>
          <a:lstStyle/>
          <a:p>
            <a:pPr algn="ctr" indent="0" marL="0">
              <a:buNone/>
            </a:pPr>
            <a:r>
              <a:rPr lang="en-US" sz="1800" b="1" dirty="0">
                <a:solidFill>
                  <a:srgbClr val="FFD37A"/>
                </a:solidFill>
                <a:latin typeface="Aptos" pitchFamily="34" charset="0"/>
                <a:ea typeface="Aptos" pitchFamily="34" charset="-122"/>
                <a:cs typeface="Aptos" pitchFamily="34" charset="-120"/>
              </a:rPr>
              <a:t>Actividad: en parejas, expliquen el error y escriban una frase verdadera.</a:t>
            </a:r>
            <a:endParaRPr lang="en-US" sz="1800" dirty="0"/>
          </a:p>
        </p:txBody>
      </p:sp>
      <p:sp>
        <p:nvSpPr>
          <p:cNvPr id="18" name="Text 16"/>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9" name="Text 17"/>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19</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EL HILO DE LA CLASE</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658368" y="987552"/>
            <a:ext cx="5074920" cy="4709160"/>
          </a:xfrm>
          <a:prstGeom prst="roundRect">
            <a:avLst>
              <a:gd name="adj" fmla="val 2330"/>
            </a:avLst>
          </a:prstGeom>
          <a:solidFill>
            <a:srgbClr val="FFF9ED"/>
          </a:solidFill>
          <a:ln w="13970">
            <a:solidFill>
              <a:srgbClr val="F2B84B">
                <a:alpha val="90000"/>
              </a:srgbClr>
            </a:solidFill>
            <a:prstDash val="solid"/>
          </a:ln>
        </p:spPr>
      </p:sp>
      <p:sp>
        <p:nvSpPr>
          <p:cNvPr id="6" name="Text 4"/>
          <p:cNvSpPr/>
          <p:nvPr/>
        </p:nvSpPr>
        <p:spPr>
          <a:xfrm>
            <a:off x="896112" y="1234440"/>
            <a:ext cx="4389120" cy="320040"/>
          </a:xfrm>
          <a:prstGeom prst="rect">
            <a:avLst/>
          </a:prstGeom>
          <a:noFill/>
          <a:ln/>
        </p:spPr>
        <p:txBody>
          <a:bodyPr wrap="square" lIns="1016" tIns="1016" rIns="1016" bIns="1016" rtlCol="0" anchor="ctr">
            <a:normAutofit/>
          </a:bodyPr>
          <a:lstStyle/>
          <a:p>
            <a:pPr algn="l" indent="0" marL="0">
              <a:buNone/>
            </a:pPr>
            <a:r>
              <a:rPr lang="en-US" sz="1800" b="1" dirty="0">
                <a:solidFill>
                  <a:srgbClr val="0A1B2A"/>
                </a:solidFill>
                <a:latin typeface="Aptos" pitchFamily="34" charset="0"/>
                <a:ea typeface="Aptos" pitchFamily="34" charset="-122"/>
                <a:cs typeface="Aptos" pitchFamily="34" charset="-120"/>
              </a:rPr>
              <a:t>Hoy vamos a seguir una ruta:</a:t>
            </a:r>
            <a:endParaRPr lang="en-US" sz="1800" dirty="0"/>
          </a:p>
        </p:txBody>
      </p:sp>
      <p:sp>
        <p:nvSpPr>
          <p:cNvPr id="7" name="Shape 5"/>
          <p:cNvSpPr/>
          <p:nvPr/>
        </p:nvSpPr>
        <p:spPr>
          <a:xfrm>
            <a:off x="941832" y="1810512"/>
            <a:ext cx="310896" cy="310896"/>
          </a:xfrm>
          <a:prstGeom prst="roundRect">
            <a:avLst>
              <a:gd name="adj" fmla="val 58824"/>
            </a:avLst>
          </a:prstGeom>
          <a:solidFill>
            <a:srgbClr val="F2B84B"/>
          </a:solidFill>
          <a:ln w="12700">
            <a:solidFill>
              <a:srgbClr val="F2B84B">
                <a:alpha val="0"/>
              </a:srgbClr>
            </a:solidFill>
            <a:prstDash val="solid"/>
          </a:ln>
        </p:spPr>
      </p:sp>
      <p:sp>
        <p:nvSpPr>
          <p:cNvPr id="8" name="Text 6"/>
          <p:cNvSpPr/>
          <p:nvPr/>
        </p:nvSpPr>
        <p:spPr>
          <a:xfrm>
            <a:off x="987552" y="1865376"/>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1</a:t>
            </a:r>
            <a:endParaRPr lang="en-US" sz="1200" dirty="0"/>
          </a:p>
        </p:txBody>
      </p:sp>
      <p:sp>
        <p:nvSpPr>
          <p:cNvPr id="9" name="Text 7"/>
          <p:cNvSpPr/>
          <p:nvPr/>
        </p:nvSpPr>
        <p:spPr>
          <a:xfrm>
            <a:off x="1353312" y="1764792"/>
            <a:ext cx="3931920" cy="38404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Dios es santo: apartado y puro</a:t>
            </a:r>
            <a:endParaRPr lang="en-US" sz="1600" dirty="0"/>
          </a:p>
        </p:txBody>
      </p:sp>
      <p:sp>
        <p:nvSpPr>
          <p:cNvPr id="10" name="Shape 8"/>
          <p:cNvSpPr/>
          <p:nvPr/>
        </p:nvSpPr>
        <p:spPr>
          <a:xfrm>
            <a:off x="941832" y="2377440"/>
            <a:ext cx="310896" cy="310896"/>
          </a:xfrm>
          <a:prstGeom prst="roundRect">
            <a:avLst>
              <a:gd name="adj" fmla="val 58824"/>
            </a:avLst>
          </a:prstGeom>
          <a:solidFill>
            <a:srgbClr val="F2B84B"/>
          </a:solidFill>
          <a:ln w="12700">
            <a:solidFill>
              <a:srgbClr val="F2B84B">
                <a:alpha val="0"/>
              </a:srgbClr>
            </a:solidFill>
            <a:prstDash val="solid"/>
          </a:ln>
        </p:spPr>
      </p:sp>
      <p:sp>
        <p:nvSpPr>
          <p:cNvPr id="11" name="Text 9"/>
          <p:cNvSpPr/>
          <p:nvPr/>
        </p:nvSpPr>
        <p:spPr>
          <a:xfrm>
            <a:off x="987552" y="2432304"/>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2</a:t>
            </a:r>
            <a:endParaRPr lang="en-US" sz="1200" dirty="0"/>
          </a:p>
        </p:txBody>
      </p:sp>
      <p:sp>
        <p:nvSpPr>
          <p:cNvPr id="12" name="Text 10"/>
          <p:cNvSpPr/>
          <p:nvPr/>
        </p:nvSpPr>
        <p:spPr>
          <a:xfrm>
            <a:off x="1353312" y="2331720"/>
            <a:ext cx="3931920" cy="38404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Su santidad no se negocia</a:t>
            </a:r>
            <a:endParaRPr lang="en-US" sz="1600" dirty="0"/>
          </a:p>
        </p:txBody>
      </p:sp>
      <p:sp>
        <p:nvSpPr>
          <p:cNvPr id="13" name="Shape 11"/>
          <p:cNvSpPr/>
          <p:nvPr/>
        </p:nvSpPr>
        <p:spPr>
          <a:xfrm>
            <a:off x="941832" y="2944368"/>
            <a:ext cx="310896" cy="310896"/>
          </a:xfrm>
          <a:prstGeom prst="roundRect">
            <a:avLst>
              <a:gd name="adj" fmla="val 58824"/>
            </a:avLst>
          </a:prstGeom>
          <a:solidFill>
            <a:srgbClr val="F2B84B"/>
          </a:solidFill>
          <a:ln w="12700">
            <a:solidFill>
              <a:srgbClr val="F2B84B">
                <a:alpha val="0"/>
              </a:srgbClr>
            </a:solidFill>
            <a:prstDash val="solid"/>
          </a:ln>
        </p:spPr>
      </p:sp>
      <p:sp>
        <p:nvSpPr>
          <p:cNvPr id="14" name="Text 12"/>
          <p:cNvSpPr/>
          <p:nvPr/>
        </p:nvSpPr>
        <p:spPr>
          <a:xfrm>
            <a:off x="987552" y="2999232"/>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3</a:t>
            </a:r>
            <a:endParaRPr lang="en-US" sz="1200" dirty="0"/>
          </a:p>
        </p:txBody>
      </p:sp>
      <p:sp>
        <p:nvSpPr>
          <p:cNvPr id="15" name="Text 13"/>
          <p:cNvSpPr/>
          <p:nvPr/>
        </p:nvSpPr>
        <p:spPr>
          <a:xfrm>
            <a:off x="1353312" y="2898648"/>
            <a:ext cx="3931920" cy="38404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El pecado delante de Él es serio</a:t>
            </a:r>
            <a:endParaRPr lang="en-US" sz="1600" dirty="0"/>
          </a:p>
        </p:txBody>
      </p:sp>
      <p:sp>
        <p:nvSpPr>
          <p:cNvPr id="16" name="Shape 14"/>
          <p:cNvSpPr/>
          <p:nvPr/>
        </p:nvSpPr>
        <p:spPr>
          <a:xfrm>
            <a:off x="941832" y="3511296"/>
            <a:ext cx="310896" cy="310896"/>
          </a:xfrm>
          <a:prstGeom prst="roundRect">
            <a:avLst>
              <a:gd name="adj" fmla="val 58824"/>
            </a:avLst>
          </a:prstGeom>
          <a:solidFill>
            <a:srgbClr val="F2B84B"/>
          </a:solidFill>
          <a:ln w="12700">
            <a:solidFill>
              <a:srgbClr val="F2B84B">
                <a:alpha val="0"/>
              </a:srgbClr>
            </a:solidFill>
            <a:prstDash val="solid"/>
          </a:ln>
        </p:spPr>
      </p:sp>
      <p:sp>
        <p:nvSpPr>
          <p:cNvPr id="17" name="Text 15"/>
          <p:cNvSpPr/>
          <p:nvPr/>
        </p:nvSpPr>
        <p:spPr>
          <a:xfrm>
            <a:off x="987552" y="3566160"/>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4</a:t>
            </a:r>
            <a:endParaRPr lang="en-US" sz="1200" dirty="0"/>
          </a:p>
        </p:txBody>
      </p:sp>
      <p:sp>
        <p:nvSpPr>
          <p:cNvPr id="18" name="Text 16"/>
          <p:cNvSpPr/>
          <p:nvPr/>
        </p:nvSpPr>
        <p:spPr>
          <a:xfrm>
            <a:off x="1353312" y="3465576"/>
            <a:ext cx="3931920" cy="38404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Cristo abre el camino hacia Dios</a:t>
            </a:r>
            <a:endParaRPr lang="en-US" sz="1600" dirty="0"/>
          </a:p>
        </p:txBody>
      </p:sp>
      <p:sp>
        <p:nvSpPr>
          <p:cNvPr id="19" name="Shape 17"/>
          <p:cNvSpPr/>
          <p:nvPr/>
        </p:nvSpPr>
        <p:spPr>
          <a:xfrm>
            <a:off x="941832" y="4078224"/>
            <a:ext cx="310896" cy="310896"/>
          </a:xfrm>
          <a:prstGeom prst="roundRect">
            <a:avLst>
              <a:gd name="adj" fmla="val 58824"/>
            </a:avLst>
          </a:prstGeom>
          <a:solidFill>
            <a:srgbClr val="F2B84B"/>
          </a:solidFill>
          <a:ln w="12700">
            <a:solidFill>
              <a:srgbClr val="F2B84B">
                <a:alpha val="0"/>
              </a:srgbClr>
            </a:solidFill>
            <a:prstDash val="solid"/>
          </a:ln>
        </p:spPr>
      </p:sp>
      <p:sp>
        <p:nvSpPr>
          <p:cNvPr id="20" name="Text 18"/>
          <p:cNvSpPr/>
          <p:nvPr/>
        </p:nvSpPr>
        <p:spPr>
          <a:xfrm>
            <a:off x="987552" y="4133088"/>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5</a:t>
            </a:r>
            <a:endParaRPr lang="en-US" sz="1200" dirty="0"/>
          </a:p>
        </p:txBody>
      </p:sp>
      <p:sp>
        <p:nvSpPr>
          <p:cNvPr id="21" name="Text 19"/>
          <p:cNvSpPr/>
          <p:nvPr/>
        </p:nvSpPr>
        <p:spPr>
          <a:xfrm>
            <a:off x="1353312" y="4032504"/>
            <a:ext cx="3931920" cy="38404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Somos llamados a vivir separados para Él</a:t>
            </a:r>
            <a:endParaRPr lang="en-US" sz="1600" dirty="0"/>
          </a:p>
        </p:txBody>
      </p:sp>
      <p:sp>
        <p:nvSpPr>
          <p:cNvPr id="22" name="Text 20"/>
          <p:cNvSpPr/>
          <p:nvPr/>
        </p:nvSpPr>
        <p:spPr>
          <a:xfrm>
            <a:off x="932688" y="4864608"/>
            <a:ext cx="4480560" cy="512064"/>
          </a:xfrm>
          <a:prstGeom prst="rect">
            <a:avLst/>
          </a:prstGeom>
          <a:noFill/>
          <a:ln/>
        </p:spPr>
        <p:txBody>
          <a:bodyPr wrap="square" lIns="1016" tIns="1016" rIns="1016" bIns="1016" rtlCol="0" anchor="ctr">
            <a:normAutofit/>
          </a:bodyPr>
          <a:lstStyle/>
          <a:p>
            <a:pPr algn="l" indent="0" marL="0">
              <a:buNone/>
            </a:pPr>
            <a:r>
              <a:rPr lang="en-US" sz="1400" b="1" dirty="0">
                <a:solidFill>
                  <a:srgbClr val="2D8AD9"/>
                </a:solidFill>
                <a:latin typeface="Aptos" pitchFamily="34" charset="0"/>
                <a:ea typeface="Aptos" pitchFamily="34" charset="-122"/>
                <a:cs typeface="Aptos" pitchFamily="34" charset="-120"/>
              </a:rPr>
              <a:t>Pregunta para abrir: ¿qué cosas tratas con cuidado porque son “especiales” o “apartadas”?</a:t>
            </a:r>
            <a:endParaRPr lang="en-US" sz="1400" dirty="0"/>
          </a:p>
        </p:txBody>
      </p:sp>
      <p:pic>
        <p:nvPicPr>
          <p:cNvPr id="23" name="Image 0" descr="/mnt/data/a_warm_bright_indoor_classroom_group_study_scene_batch_6.png">    </p:cNvPr>
          <p:cNvPicPr>
            <a:picLocks noChangeAspect="1"/>
          </p:cNvPicPr>
          <p:nvPr/>
        </p:nvPicPr>
        <p:blipFill>
          <a:blip r:embed="rId1"/>
          <a:srcRect l="2000" r="46310" t="7000" b="7000"/>
          <a:stretch/>
        </p:blipFill>
        <p:spPr>
          <a:xfrm>
            <a:off x="6400800" y="987552"/>
            <a:ext cx="5029200" cy="4709160"/>
          </a:xfrm>
          <a:prstGeom prst="rect">
            <a:avLst/>
          </a:prstGeom>
        </p:spPr>
      </p:pic>
      <p:sp>
        <p:nvSpPr>
          <p:cNvPr id="24" name="Shape 21"/>
          <p:cNvSpPr/>
          <p:nvPr/>
        </p:nvSpPr>
        <p:spPr>
          <a:xfrm>
            <a:off x="6400800" y="987552"/>
            <a:ext cx="5029200" cy="4709160"/>
          </a:xfrm>
          <a:prstGeom prst="roundRect">
            <a:avLst>
              <a:gd name="adj" fmla="val 2330"/>
            </a:avLst>
          </a:prstGeom>
          <a:solidFill>
            <a:srgbClr val="061522">
              <a:alpha val="0"/>
            </a:srgbClr>
          </a:solidFill>
          <a:ln w="13970">
            <a:solidFill>
              <a:srgbClr val="F2B84B"/>
            </a:solidFill>
            <a:prstDash val="solid"/>
          </a:ln>
        </p:spPr>
      </p:sp>
      <p:sp>
        <p:nvSpPr>
          <p:cNvPr id="25" name="Text 22"/>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6" name="Text 23"/>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2</a:t>
            </a:r>
            <a:endParaRPr lang="en-US" sz="6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EL GRAN PROBLEMA: NOSOTROS NO SOMOS SANTOS</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749808" y="1078992"/>
            <a:ext cx="5029200" cy="4663440"/>
          </a:xfrm>
          <a:prstGeom prst="roundRect">
            <a:avLst>
              <a:gd name="adj" fmla="val 2353"/>
            </a:avLst>
          </a:prstGeom>
          <a:solidFill>
            <a:srgbClr val="FFF9ED"/>
          </a:solidFill>
          <a:ln w="13970">
            <a:solidFill>
              <a:srgbClr val="F2B84B">
                <a:alpha val="90000"/>
              </a:srgbClr>
            </a:solidFill>
            <a:prstDash val="solid"/>
          </a:ln>
        </p:spPr>
      </p:sp>
      <p:sp>
        <p:nvSpPr>
          <p:cNvPr id="6" name="Text 4"/>
          <p:cNvSpPr/>
          <p:nvPr/>
        </p:nvSpPr>
        <p:spPr>
          <a:xfrm>
            <a:off x="1005840" y="1371600"/>
            <a:ext cx="4389120" cy="384048"/>
          </a:xfrm>
          <a:prstGeom prst="rect">
            <a:avLst/>
          </a:prstGeom>
          <a:noFill/>
          <a:ln/>
        </p:spPr>
        <p:txBody>
          <a:bodyPr wrap="square" lIns="1016" tIns="1016" rIns="1016" bIns="1016" rtlCol="0" anchor="ctr">
            <a:normAutofit/>
          </a:bodyPr>
          <a:lstStyle/>
          <a:p>
            <a:pPr algn="l" indent="0" marL="0">
              <a:buNone/>
            </a:pPr>
            <a:r>
              <a:rPr lang="en-US" sz="1800" b="1" dirty="0">
                <a:solidFill>
                  <a:srgbClr val="0A1B2A"/>
                </a:solidFill>
                <a:latin typeface="Aptos" pitchFamily="34" charset="0"/>
                <a:ea typeface="Aptos" pitchFamily="34" charset="-122"/>
                <a:cs typeface="Aptos" pitchFamily="34" charset="-120"/>
              </a:rPr>
              <a:t>La santidad de Dios revela nuestra condición:</a:t>
            </a:r>
            <a:endParaRPr lang="en-US" sz="1800" dirty="0"/>
          </a:p>
        </p:txBody>
      </p:sp>
      <p:sp>
        <p:nvSpPr>
          <p:cNvPr id="7" name="Shape 5"/>
          <p:cNvSpPr/>
          <p:nvPr/>
        </p:nvSpPr>
        <p:spPr>
          <a:xfrm>
            <a:off x="1005840" y="1965960"/>
            <a:ext cx="4315968" cy="1078992"/>
          </a:xfrm>
          <a:prstGeom prst="roundRect">
            <a:avLst>
              <a:gd name="adj" fmla="val 10169"/>
            </a:avLst>
          </a:prstGeom>
          <a:solidFill>
            <a:srgbClr val="FFF9ED"/>
          </a:solidFill>
          <a:ln w="13970">
            <a:solidFill>
              <a:srgbClr val="F2B84B">
                <a:alpha val="90000"/>
              </a:srgbClr>
            </a:solidFill>
            <a:prstDash val="solid"/>
          </a:ln>
        </p:spPr>
      </p:sp>
      <p:sp>
        <p:nvSpPr>
          <p:cNvPr id="8" name="Text 6"/>
          <p:cNvSpPr/>
          <p:nvPr/>
        </p:nvSpPr>
        <p:spPr>
          <a:xfrm>
            <a:off x="1152144" y="2093976"/>
            <a:ext cx="4041648"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Romanos 3:23</a:t>
            </a:r>
            <a:endParaRPr lang="en-US" sz="1100" dirty="0"/>
          </a:p>
        </p:txBody>
      </p:sp>
      <p:sp>
        <p:nvSpPr>
          <p:cNvPr id="9" name="Text 7"/>
          <p:cNvSpPr/>
          <p:nvPr/>
        </p:nvSpPr>
        <p:spPr>
          <a:xfrm>
            <a:off x="1152144" y="2404872"/>
            <a:ext cx="4023360" cy="493776"/>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“Todos pecaron, y están destituidos de la gloria de Dios.”</a:t>
            </a:r>
            <a:endParaRPr lang="en-US" sz="1600" dirty="0"/>
          </a:p>
        </p:txBody>
      </p:sp>
      <p:sp>
        <p:nvSpPr>
          <p:cNvPr id="10" name="Shape 8"/>
          <p:cNvSpPr/>
          <p:nvPr/>
        </p:nvSpPr>
        <p:spPr>
          <a:xfrm>
            <a:off x="1005840" y="3429000"/>
            <a:ext cx="4315968" cy="1078992"/>
          </a:xfrm>
          <a:prstGeom prst="roundRect">
            <a:avLst>
              <a:gd name="adj" fmla="val 10169"/>
            </a:avLst>
          </a:prstGeom>
          <a:solidFill>
            <a:srgbClr val="FFF9ED"/>
          </a:solidFill>
          <a:ln w="13970">
            <a:solidFill>
              <a:srgbClr val="F2B84B">
                <a:alpha val="90000"/>
              </a:srgbClr>
            </a:solidFill>
            <a:prstDash val="solid"/>
          </a:ln>
        </p:spPr>
      </p:sp>
      <p:sp>
        <p:nvSpPr>
          <p:cNvPr id="11" name="Text 9"/>
          <p:cNvSpPr/>
          <p:nvPr/>
        </p:nvSpPr>
        <p:spPr>
          <a:xfrm>
            <a:off x="1152144" y="3557016"/>
            <a:ext cx="4041648"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Isaías 6:5</a:t>
            </a:r>
            <a:endParaRPr lang="en-US" sz="1100" dirty="0"/>
          </a:p>
        </p:txBody>
      </p:sp>
      <p:sp>
        <p:nvSpPr>
          <p:cNvPr id="12" name="Text 10"/>
          <p:cNvSpPr/>
          <p:nvPr/>
        </p:nvSpPr>
        <p:spPr>
          <a:xfrm>
            <a:off x="1152144" y="3867912"/>
            <a:ext cx="4023360" cy="493776"/>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“¡Ay de mí! ... porque soy hombre inmundo de labios.”</a:t>
            </a:r>
            <a:endParaRPr lang="en-US" sz="1600" dirty="0"/>
          </a:p>
        </p:txBody>
      </p:sp>
      <p:sp>
        <p:nvSpPr>
          <p:cNvPr id="13" name="Text 11"/>
          <p:cNvSpPr/>
          <p:nvPr/>
        </p:nvSpPr>
        <p:spPr>
          <a:xfrm>
            <a:off x="960120" y="5074920"/>
            <a:ext cx="4480560" cy="384048"/>
          </a:xfrm>
          <a:prstGeom prst="rect">
            <a:avLst/>
          </a:prstGeom>
          <a:noFill/>
          <a:ln/>
        </p:spPr>
        <p:txBody>
          <a:bodyPr wrap="square" lIns="1016" tIns="1016" rIns="1016" bIns="1016" rtlCol="0" anchor="ctr">
            <a:normAutofit/>
          </a:bodyPr>
          <a:lstStyle/>
          <a:p>
            <a:pPr algn="l" indent="0" marL="0">
              <a:buNone/>
            </a:pPr>
            <a:r>
              <a:rPr lang="en-US" sz="1300" b="1" dirty="0">
                <a:solidFill>
                  <a:srgbClr val="2D8AD9"/>
                </a:solidFill>
                <a:latin typeface="Aptos" pitchFamily="34" charset="0"/>
                <a:ea typeface="Aptos" pitchFamily="34" charset="-122"/>
                <a:cs typeface="Aptos" pitchFamily="34" charset="-120"/>
              </a:rPr>
              <a:t>Pregunta honesta: si Dios no negocia con el pecado, ¿cómo puede recibir a pecadores?</a:t>
            </a:r>
            <a:endParaRPr lang="en-US" sz="1300" dirty="0"/>
          </a:p>
        </p:txBody>
      </p:sp>
      <p:sp>
        <p:nvSpPr>
          <p:cNvPr id="14" name="Shape 12"/>
          <p:cNvSpPr/>
          <p:nvPr/>
        </p:nvSpPr>
        <p:spPr>
          <a:xfrm>
            <a:off x="6400800" y="1828800"/>
            <a:ext cx="1783080" cy="2926080"/>
          </a:xfrm>
          <a:prstGeom prst="rect">
            <a:avLst/>
          </a:prstGeom>
          <a:solidFill>
            <a:srgbClr val="2D8AD9"/>
          </a:solidFill>
          <a:ln w="12700">
            <a:solidFill>
              <a:srgbClr val="2D8AD9">
                <a:alpha val="0"/>
              </a:srgbClr>
            </a:solidFill>
            <a:prstDash val="solid"/>
          </a:ln>
        </p:spPr>
      </p:sp>
      <p:sp>
        <p:nvSpPr>
          <p:cNvPr id="15" name="Shape 13"/>
          <p:cNvSpPr/>
          <p:nvPr/>
        </p:nvSpPr>
        <p:spPr>
          <a:xfrm>
            <a:off x="9646920" y="1828800"/>
            <a:ext cx="1783080" cy="2926080"/>
          </a:xfrm>
          <a:prstGeom prst="rect">
            <a:avLst/>
          </a:prstGeom>
          <a:solidFill>
            <a:srgbClr val="F2B84B"/>
          </a:solidFill>
          <a:ln w="12700">
            <a:solidFill>
              <a:srgbClr val="F2B84B">
                <a:alpha val="0"/>
              </a:srgbClr>
            </a:solidFill>
            <a:prstDash val="solid"/>
          </a:ln>
        </p:spPr>
      </p:sp>
      <p:sp>
        <p:nvSpPr>
          <p:cNvPr id="16" name="Text 14"/>
          <p:cNvSpPr/>
          <p:nvPr/>
        </p:nvSpPr>
        <p:spPr>
          <a:xfrm>
            <a:off x="6473952" y="2834640"/>
            <a:ext cx="1645920" cy="603504"/>
          </a:xfrm>
          <a:prstGeom prst="rect">
            <a:avLst/>
          </a:prstGeom>
          <a:noFill/>
          <a:ln/>
        </p:spPr>
        <p:txBody>
          <a:bodyPr wrap="square" lIns="0" tIns="0" rIns="0" bIns="0" rtlCol="0" anchor="ctr">
            <a:normAutofit/>
          </a:bodyPr>
          <a:lstStyle/>
          <a:p>
            <a:pPr algn="ctr" indent="0" marL="0">
              <a:buNone/>
            </a:pPr>
            <a:r>
              <a:rPr lang="en-US" sz="1700" b="1" dirty="0">
                <a:solidFill>
                  <a:srgbClr val="FFFFFF"/>
                </a:solidFill>
              </a:rPr>
              <a:t>NOSOTROS</a:t>
            </a:r>
            <a:endParaRPr lang="en-US" sz="1700" dirty="0"/>
          </a:p>
          <a:p>
            <a:pPr algn="ctr" indent="0" marL="0">
              <a:buNone/>
            </a:pPr>
            <a:r>
              <a:rPr lang="en-US" sz="1700" b="1" dirty="0">
                <a:solidFill>
                  <a:srgbClr val="FFFFFF"/>
                </a:solidFill>
              </a:rPr>
              <a:t>pecadores</a:t>
            </a:r>
            <a:endParaRPr lang="en-US" sz="1700" dirty="0"/>
          </a:p>
        </p:txBody>
      </p:sp>
      <p:sp>
        <p:nvSpPr>
          <p:cNvPr id="17" name="Text 15"/>
          <p:cNvSpPr/>
          <p:nvPr/>
        </p:nvSpPr>
        <p:spPr>
          <a:xfrm>
            <a:off x="9710928" y="2834640"/>
            <a:ext cx="1600200" cy="603504"/>
          </a:xfrm>
          <a:prstGeom prst="rect">
            <a:avLst/>
          </a:prstGeom>
          <a:noFill/>
          <a:ln/>
        </p:spPr>
        <p:txBody>
          <a:bodyPr wrap="square" lIns="0" tIns="0" rIns="0" bIns="0" rtlCol="0" anchor="ctr">
            <a:normAutofit/>
          </a:bodyPr>
          <a:lstStyle/>
          <a:p>
            <a:pPr algn="ctr" indent="0" marL="0">
              <a:buNone/>
            </a:pPr>
            <a:r>
              <a:rPr lang="en-US" sz="1700" b="1" dirty="0">
                <a:solidFill>
                  <a:srgbClr val="0A1B2A"/>
                </a:solidFill>
              </a:rPr>
              <a:t>DIOS</a:t>
            </a:r>
            <a:endParaRPr lang="en-US" sz="1700" dirty="0"/>
          </a:p>
          <a:p>
            <a:pPr algn="ctr" indent="0" marL="0">
              <a:buNone/>
            </a:pPr>
            <a:r>
              <a:rPr lang="en-US" sz="1700" b="1" dirty="0">
                <a:solidFill>
                  <a:srgbClr val="0A1B2A"/>
                </a:solidFill>
              </a:rPr>
              <a:t>SANTO</a:t>
            </a:r>
            <a:endParaRPr lang="en-US" sz="1700" dirty="0"/>
          </a:p>
        </p:txBody>
      </p:sp>
      <p:sp>
        <p:nvSpPr>
          <p:cNvPr id="18" name="Text 16"/>
          <p:cNvSpPr/>
          <p:nvPr/>
        </p:nvSpPr>
        <p:spPr>
          <a:xfrm>
            <a:off x="8211312" y="3017520"/>
            <a:ext cx="1325880" cy="274320"/>
          </a:xfrm>
          <a:prstGeom prst="rect">
            <a:avLst/>
          </a:prstGeom>
          <a:noFill/>
          <a:ln/>
        </p:spPr>
        <p:txBody>
          <a:bodyPr wrap="square" lIns="0" tIns="0" rIns="0" bIns="0" rtlCol="0" anchor="ctr"/>
          <a:lstStyle/>
          <a:p>
            <a:pPr algn="ctr" indent="0" marL="0">
              <a:buNone/>
            </a:pPr>
            <a:r>
              <a:rPr lang="en-US" sz="1800" b="1" dirty="0">
                <a:solidFill>
                  <a:srgbClr val="E76F51"/>
                </a:solidFill>
              </a:rPr>
              <a:t>pecado</a:t>
            </a:r>
            <a:endParaRPr lang="en-US" sz="1800" dirty="0"/>
          </a:p>
        </p:txBody>
      </p:sp>
      <p:sp>
        <p:nvSpPr>
          <p:cNvPr id="19" name="Shape 17"/>
          <p:cNvSpPr/>
          <p:nvPr/>
        </p:nvSpPr>
        <p:spPr>
          <a:xfrm>
            <a:off x="8229600" y="3840480"/>
            <a:ext cx="1280160" cy="0"/>
          </a:xfrm>
          <a:prstGeom prst="line">
            <a:avLst/>
          </a:prstGeom>
          <a:noFill/>
          <a:ln w="50800">
            <a:solidFill>
              <a:srgbClr val="E76F51"/>
            </a:solidFill>
            <a:prstDash val="solid"/>
          </a:ln>
        </p:spPr>
      </p:sp>
      <p:sp>
        <p:nvSpPr>
          <p:cNvPr id="20" name="Text 18"/>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1" name="Text 19"/>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20</a:t>
            </a:r>
            <a:endParaRPr lang="en-US" sz="6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61522"/>
        </a:solidFill>
      </p:bgPr>
    </p:bg>
    <p:spTree>
      <p:nvGrpSpPr>
        <p:cNvPr id="1" name=""/>
        <p:cNvGrpSpPr/>
        <p:nvPr/>
      </p:nvGrpSpPr>
      <p:grpSpPr>
        <a:xfrm>
          <a:off x="0" y="0"/>
          <a:ext cx="0" cy="0"/>
          <a:chOff x="0" y="0"/>
          <a:chExt cx="0" cy="0"/>
        </a:xfrm>
      </p:grpSpPr>
      <p:pic>
        <p:nvPicPr>
          <p:cNvPr id="2" name="Image 0" descr="/mnt/data/a_wide_cinematic_landscape_scene_a_serene_sunris_batch_5.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62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EL EVANGELIO: DIOS SANTO SALVA SIN NEGOCIAR</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Shape 4"/>
          <p:cNvSpPr/>
          <p:nvPr/>
        </p:nvSpPr>
        <p:spPr>
          <a:xfrm>
            <a:off x="731520" y="1005840"/>
            <a:ext cx="5074920" cy="4892040"/>
          </a:xfrm>
          <a:prstGeom prst="roundRect">
            <a:avLst>
              <a:gd name="adj" fmla="val 2243"/>
            </a:avLst>
          </a:prstGeom>
          <a:solidFill>
            <a:srgbClr val="0B2133"/>
          </a:solidFill>
          <a:ln w="13970">
            <a:solidFill>
              <a:srgbClr val="F2B84B">
                <a:alpha val="90000"/>
              </a:srgbClr>
            </a:solidFill>
            <a:prstDash val="solid"/>
          </a:ln>
        </p:spPr>
      </p:sp>
      <p:sp>
        <p:nvSpPr>
          <p:cNvPr id="8" name="Text 5"/>
          <p:cNvSpPr/>
          <p:nvPr/>
        </p:nvSpPr>
        <p:spPr>
          <a:xfrm>
            <a:off x="987552" y="1298448"/>
            <a:ext cx="4343400" cy="658368"/>
          </a:xfrm>
          <a:prstGeom prst="rect">
            <a:avLst/>
          </a:prstGeom>
          <a:noFill/>
          <a:ln/>
        </p:spPr>
        <p:txBody>
          <a:bodyPr wrap="square" lIns="1016" tIns="1016" rIns="1016" bIns="1016" rtlCol="0" anchor="ctr">
            <a:normAutofit/>
          </a:bodyPr>
          <a:lstStyle/>
          <a:p>
            <a:pPr algn="l" indent="0" marL="0">
              <a:buNone/>
            </a:pPr>
            <a:r>
              <a:rPr lang="en-US" sz="1800" b="1" dirty="0">
                <a:solidFill>
                  <a:srgbClr val="FFFFFF"/>
                </a:solidFill>
                <a:latin typeface="Aptos" pitchFamily="34" charset="0"/>
                <a:ea typeface="Aptos" pitchFamily="34" charset="-122"/>
                <a:cs typeface="Aptos" pitchFamily="34" charset="-120"/>
              </a:rPr>
              <a:t>Dios no pasó por alto el pecado como si no importara.</a:t>
            </a:r>
            <a:endParaRPr lang="en-US" sz="1800" dirty="0"/>
          </a:p>
        </p:txBody>
      </p:sp>
      <p:sp>
        <p:nvSpPr>
          <p:cNvPr id="9" name="Text 6"/>
          <p:cNvSpPr/>
          <p:nvPr/>
        </p:nvSpPr>
        <p:spPr>
          <a:xfrm>
            <a:off x="987552" y="2240280"/>
            <a:ext cx="4389120" cy="960120"/>
          </a:xfrm>
          <a:prstGeom prst="rect">
            <a:avLst/>
          </a:prstGeom>
          <a:noFill/>
          <a:ln/>
        </p:spPr>
        <p:txBody>
          <a:bodyPr wrap="square" lIns="1016" tIns="1016" rIns="1016" bIns="1016" rtlCol="0" anchor="ctr">
            <a:normAutofit/>
          </a:bodyPr>
          <a:lstStyle/>
          <a:p>
            <a:pPr algn="l" indent="0" marL="0">
              <a:buNone/>
            </a:pPr>
            <a:r>
              <a:rPr lang="en-US" sz="1700" dirty="0">
                <a:solidFill>
                  <a:srgbClr val="FFF9ED"/>
                </a:solidFill>
                <a:latin typeface="Aptos" pitchFamily="34" charset="0"/>
                <a:ea typeface="Aptos" pitchFamily="34" charset="-122"/>
                <a:cs typeface="Aptos" pitchFamily="34" charset="-120"/>
              </a:rPr>
              <a:t>En la cruz, el Hijo de Dios cargó el pecado de su pueblo. Dios juzgó el pecado y mostró gracia al pecador.</a:t>
            </a:r>
            <a:endParaRPr lang="en-US" sz="1700" dirty="0"/>
          </a:p>
        </p:txBody>
      </p:sp>
      <p:sp>
        <p:nvSpPr>
          <p:cNvPr id="10" name="Shape 7"/>
          <p:cNvSpPr/>
          <p:nvPr/>
        </p:nvSpPr>
        <p:spPr>
          <a:xfrm>
            <a:off x="987552" y="3675888"/>
            <a:ext cx="4297680" cy="960120"/>
          </a:xfrm>
          <a:prstGeom prst="roundRect">
            <a:avLst>
              <a:gd name="adj" fmla="val 11429"/>
            </a:avLst>
          </a:prstGeom>
          <a:solidFill>
            <a:srgbClr val="FFF9ED"/>
          </a:solidFill>
          <a:ln w="13970">
            <a:solidFill>
              <a:srgbClr val="F2B84B">
                <a:alpha val="90000"/>
              </a:srgbClr>
            </a:solidFill>
            <a:prstDash val="solid"/>
          </a:ln>
        </p:spPr>
      </p:sp>
      <p:sp>
        <p:nvSpPr>
          <p:cNvPr id="11" name="Text 8"/>
          <p:cNvSpPr/>
          <p:nvPr/>
        </p:nvSpPr>
        <p:spPr>
          <a:xfrm>
            <a:off x="1133856" y="3803904"/>
            <a:ext cx="402336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2 Corintios 5:21</a:t>
            </a:r>
            <a:endParaRPr lang="en-US" sz="1100" dirty="0"/>
          </a:p>
        </p:txBody>
      </p:sp>
      <p:sp>
        <p:nvSpPr>
          <p:cNvPr id="12" name="Text 9"/>
          <p:cNvSpPr/>
          <p:nvPr/>
        </p:nvSpPr>
        <p:spPr>
          <a:xfrm>
            <a:off x="1133856" y="4114800"/>
            <a:ext cx="4005072" cy="374904"/>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“Al que no conoció pecado, por nosotros lo hizo pecado.”</a:t>
            </a:r>
            <a:endParaRPr lang="en-US" sz="1600" dirty="0"/>
          </a:p>
        </p:txBody>
      </p:sp>
      <p:sp>
        <p:nvSpPr>
          <p:cNvPr id="13" name="Shape 10"/>
          <p:cNvSpPr/>
          <p:nvPr/>
        </p:nvSpPr>
        <p:spPr>
          <a:xfrm>
            <a:off x="6400800" y="1261872"/>
            <a:ext cx="4709160" cy="4498848"/>
          </a:xfrm>
          <a:prstGeom prst="roundRect">
            <a:avLst>
              <a:gd name="adj" fmla="val 2439"/>
            </a:avLst>
          </a:prstGeom>
          <a:solidFill>
            <a:srgbClr val="FFF9ED"/>
          </a:solidFill>
          <a:ln w="13970">
            <a:solidFill>
              <a:srgbClr val="F2B84B">
                <a:alpha val="90000"/>
              </a:srgbClr>
            </a:solidFill>
            <a:prstDash val="solid"/>
          </a:ln>
        </p:spPr>
      </p:sp>
      <p:sp>
        <p:nvSpPr>
          <p:cNvPr id="14" name="Text 11"/>
          <p:cNvSpPr/>
          <p:nvPr/>
        </p:nvSpPr>
        <p:spPr>
          <a:xfrm>
            <a:off x="6720840" y="1554480"/>
            <a:ext cx="4069080" cy="320040"/>
          </a:xfrm>
          <a:prstGeom prst="rect">
            <a:avLst/>
          </a:prstGeom>
          <a:noFill/>
          <a:ln/>
        </p:spPr>
        <p:txBody>
          <a:bodyPr wrap="square" lIns="1016" tIns="1016" rIns="1016" bIns="1016" rtlCol="0" anchor="ctr">
            <a:normAutofit/>
          </a:bodyPr>
          <a:lstStyle/>
          <a:p>
            <a:pPr algn="ctr" indent="0" marL="0">
              <a:buNone/>
            </a:pPr>
            <a:r>
              <a:rPr lang="en-US" sz="1800" b="1" dirty="0">
                <a:solidFill>
                  <a:srgbClr val="0A1B2A"/>
                </a:solidFill>
                <a:latin typeface="Aptos" pitchFamily="34" charset="0"/>
                <a:ea typeface="Aptos" pitchFamily="34" charset="-122"/>
                <a:cs typeface="Aptos" pitchFamily="34" charset="-120"/>
              </a:rPr>
              <a:t>Tres verdades juntas:</a:t>
            </a:r>
            <a:endParaRPr lang="en-US" sz="1800" dirty="0"/>
          </a:p>
        </p:txBody>
      </p:sp>
      <p:sp>
        <p:nvSpPr>
          <p:cNvPr id="15" name="Shape 12"/>
          <p:cNvSpPr/>
          <p:nvPr/>
        </p:nvSpPr>
        <p:spPr>
          <a:xfrm>
            <a:off x="6903720" y="2148840"/>
            <a:ext cx="3703320" cy="420624"/>
          </a:xfrm>
          <a:prstGeom prst="roundRect">
            <a:avLst>
              <a:gd name="adj" fmla="val 43478"/>
            </a:avLst>
          </a:prstGeom>
          <a:solidFill>
            <a:srgbClr val="F2B84B"/>
          </a:solidFill>
          <a:ln w="12700">
            <a:solidFill>
              <a:srgbClr val="F2B84B">
                <a:alpha val="0"/>
              </a:srgbClr>
            </a:solidFill>
            <a:prstDash val="solid"/>
          </a:ln>
        </p:spPr>
      </p:sp>
      <p:sp>
        <p:nvSpPr>
          <p:cNvPr id="16" name="Text 13"/>
          <p:cNvSpPr/>
          <p:nvPr/>
        </p:nvSpPr>
        <p:spPr>
          <a:xfrm>
            <a:off x="6949440" y="2203704"/>
            <a:ext cx="3611880" cy="310896"/>
          </a:xfrm>
          <a:prstGeom prst="rect">
            <a:avLst/>
          </a:prstGeom>
          <a:noFill/>
          <a:ln/>
        </p:spPr>
        <p:txBody>
          <a:bodyPr wrap="square" lIns="0" tIns="0" rIns="0" bIns="0" rtlCol="0" anchor="ctr">
            <a:normAutofit/>
          </a:bodyPr>
          <a:lstStyle/>
          <a:p>
            <a:pPr algn="ctr" indent="0" marL="0">
              <a:buNone/>
            </a:pPr>
            <a:r>
              <a:rPr lang="en-US" sz="1500" b="1" dirty="0">
                <a:solidFill>
                  <a:srgbClr val="0A1B2A"/>
                </a:solidFill>
              </a:rPr>
              <a:t>Dios es santo</a:t>
            </a:r>
            <a:endParaRPr lang="en-US" sz="1500" dirty="0"/>
          </a:p>
        </p:txBody>
      </p:sp>
      <p:sp>
        <p:nvSpPr>
          <p:cNvPr id="17" name="Shape 14"/>
          <p:cNvSpPr/>
          <p:nvPr/>
        </p:nvSpPr>
        <p:spPr>
          <a:xfrm>
            <a:off x="6903720" y="2898648"/>
            <a:ext cx="3703320" cy="420624"/>
          </a:xfrm>
          <a:prstGeom prst="roundRect">
            <a:avLst>
              <a:gd name="adj" fmla="val 43478"/>
            </a:avLst>
          </a:prstGeom>
          <a:solidFill>
            <a:srgbClr val="E76F51"/>
          </a:solidFill>
          <a:ln w="12700">
            <a:solidFill>
              <a:srgbClr val="E76F51">
                <a:alpha val="0"/>
              </a:srgbClr>
            </a:solidFill>
            <a:prstDash val="solid"/>
          </a:ln>
        </p:spPr>
      </p:sp>
      <p:sp>
        <p:nvSpPr>
          <p:cNvPr id="18" name="Text 15"/>
          <p:cNvSpPr/>
          <p:nvPr/>
        </p:nvSpPr>
        <p:spPr>
          <a:xfrm>
            <a:off x="6949440" y="2953512"/>
            <a:ext cx="3611880" cy="310896"/>
          </a:xfrm>
          <a:prstGeom prst="rect">
            <a:avLst/>
          </a:prstGeom>
          <a:noFill/>
          <a:ln/>
        </p:spPr>
        <p:txBody>
          <a:bodyPr wrap="square" lIns="0" tIns="0" rIns="0" bIns="0" rtlCol="0" anchor="ctr">
            <a:normAutofit/>
          </a:bodyPr>
          <a:lstStyle/>
          <a:p>
            <a:pPr algn="ctr" indent="0" marL="0">
              <a:buNone/>
            </a:pPr>
            <a:r>
              <a:rPr lang="en-US" sz="1500" b="1" dirty="0">
                <a:solidFill>
                  <a:srgbClr val="FFFFFF"/>
                </a:solidFill>
              </a:rPr>
              <a:t>El pecado fue juzgado</a:t>
            </a:r>
            <a:endParaRPr lang="en-US" sz="1500" dirty="0"/>
          </a:p>
        </p:txBody>
      </p:sp>
      <p:sp>
        <p:nvSpPr>
          <p:cNvPr id="19" name="Shape 16"/>
          <p:cNvSpPr/>
          <p:nvPr/>
        </p:nvSpPr>
        <p:spPr>
          <a:xfrm>
            <a:off x="6903720" y="3648456"/>
            <a:ext cx="3703320" cy="420624"/>
          </a:xfrm>
          <a:prstGeom prst="roundRect">
            <a:avLst>
              <a:gd name="adj" fmla="val 43478"/>
            </a:avLst>
          </a:prstGeom>
          <a:solidFill>
            <a:srgbClr val="4FBE7D"/>
          </a:solidFill>
          <a:ln w="12700">
            <a:solidFill>
              <a:srgbClr val="4FBE7D">
                <a:alpha val="0"/>
              </a:srgbClr>
            </a:solidFill>
            <a:prstDash val="solid"/>
          </a:ln>
        </p:spPr>
      </p:sp>
      <p:sp>
        <p:nvSpPr>
          <p:cNvPr id="20" name="Text 17"/>
          <p:cNvSpPr/>
          <p:nvPr/>
        </p:nvSpPr>
        <p:spPr>
          <a:xfrm>
            <a:off x="6949440" y="3703320"/>
            <a:ext cx="3611880" cy="310896"/>
          </a:xfrm>
          <a:prstGeom prst="rect">
            <a:avLst/>
          </a:prstGeom>
          <a:noFill/>
          <a:ln/>
        </p:spPr>
        <p:txBody>
          <a:bodyPr wrap="square" lIns="0" tIns="0" rIns="0" bIns="0" rtlCol="0" anchor="ctr">
            <a:normAutofit/>
          </a:bodyPr>
          <a:lstStyle/>
          <a:p>
            <a:pPr algn="ctr" indent="0" marL="0">
              <a:buNone/>
            </a:pPr>
            <a:r>
              <a:rPr lang="en-US" sz="1500" b="1" dirty="0">
                <a:solidFill>
                  <a:srgbClr val="FFFFFF"/>
                </a:solidFill>
              </a:rPr>
              <a:t>Cristo nos acerca</a:t>
            </a:r>
            <a:endParaRPr lang="en-US" sz="1500" dirty="0"/>
          </a:p>
        </p:txBody>
      </p:sp>
      <p:sp>
        <p:nvSpPr>
          <p:cNvPr id="21" name="Text 18"/>
          <p:cNvSpPr/>
          <p:nvPr/>
        </p:nvSpPr>
        <p:spPr>
          <a:xfrm>
            <a:off x="6812280" y="4617720"/>
            <a:ext cx="3840480" cy="566928"/>
          </a:xfrm>
          <a:prstGeom prst="rect">
            <a:avLst/>
          </a:prstGeom>
          <a:noFill/>
          <a:ln/>
        </p:spPr>
        <p:txBody>
          <a:bodyPr wrap="square" lIns="1016" tIns="1016" rIns="1016" bIns="1016" rtlCol="0" anchor="ctr">
            <a:normAutofit/>
          </a:bodyPr>
          <a:lstStyle/>
          <a:p>
            <a:pPr algn="ctr" indent="0" marL="0">
              <a:buNone/>
            </a:pPr>
            <a:r>
              <a:rPr lang="en-US" sz="1400" b="1" dirty="0">
                <a:solidFill>
                  <a:srgbClr val="2D8AD9"/>
                </a:solidFill>
                <a:latin typeface="Aptos" pitchFamily="34" charset="0"/>
                <a:ea typeface="Aptos" pitchFamily="34" charset="-122"/>
                <a:cs typeface="Aptos" pitchFamily="34" charset="-120"/>
              </a:rPr>
              <a:t>Pregunta: ¿por qué la cruz muestra al mismo tiempo justicia y amor?</a:t>
            </a:r>
            <a:endParaRPr lang="en-US" sz="1400" dirty="0"/>
          </a:p>
        </p:txBody>
      </p:sp>
      <p:sp>
        <p:nvSpPr>
          <p:cNvPr id="22" name="Text 19"/>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3" name="Text 20"/>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21</a:t>
            </a:r>
            <a:endParaRPr lang="en-US" sz="6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AHORA PODEMOS ACERCARNOS</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777240" y="960120"/>
            <a:ext cx="5029200" cy="4937760"/>
          </a:xfrm>
          <a:prstGeom prst="roundRect">
            <a:avLst>
              <a:gd name="adj" fmla="val 2222"/>
            </a:avLst>
          </a:prstGeom>
          <a:solidFill>
            <a:srgbClr val="FFF9ED"/>
          </a:solidFill>
          <a:ln w="13970">
            <a:solidFill>
              <a:srgbClr val="F2B84B">
                <a:alpha val="90000"/>
              </a:srgbClr>
            </a:solidFill>
            <a:prstDash val="solid"/>
          </a:ln>
        </p:spPr>
      </p:sp>
      <p:sp>
        <p:nvSpPr>
          <p:cNvPr id="6" name="Shape 4"/>
          <p:cNvSpPr/>
          <p:nvPr/>
        </p:nvSpPr>
        <p:spPr>
          <a:xfrm>
            <a:off x="1024128" y="1298448"/>
            <a:ext cx="4526280" cy="1234440"/>
          </a:xfrm>
          <a:prstGeom prst="roundRect">
            <a:avLst>
              <a:gd name="adj" fmla="val 8889"/>
            </a:avLst>
          </a:prstGeom>
          <a:solidFill>
            <a:srgbClr val="FFF9ED"/>
          </a:solidFill>
          <a:ln w="13970">
            <a:solidFill>
              <a:srgbClr val="F2B84B">
                <a:alpha val="90000"/>
              </a:srgbClr>
            </a:solidFill>
            <a:prstDash val="solid"/>
          </a:ln>
        </p:spPr>
      </p:sp>
      <p:sp>
        <p:nvSpPr>
          <p:cNvPr id="7" name="Text 5"/>
          <p:cNvSpPr/>
          <p:nvPr/>
        </p:nvSpPr>
        <p:spPr>
          <a:xfrm>
            <a:off x="1170432" y="1426464"/>
            <a:ext cx="425196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Hebreos 10:19-22</a:t>
            </a:r>
            <a:endParaRPr lang="en-US" sz="1100" dirty="0"/>
          </a:p>
        </p:txBody>
      </p:sp>
      <p:sp>
        <p:nvSpPr>
          <p:cNvPr id="8" name="Text 6"/>
          <p:cNvSpPr/>
          <p:nvPr/>
        </p:nvSpPr>
        <p:spPr>
          <a:xfrm>
            <a:off x="1170432" y="1737360"/>
            <a:ext cx="4233672" cy="649224"/>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“Tenemos libertad para entrar en el Lugar Santísimo por la sangre de Jesucristo.”</a:t>
            </a:r>
            <a:endParaRPr lang="en-US" sz="1600" dirty="0"/>
          </a:p>
        </p:txBody>
      </p:sp>
      <p:sp>
        <p:nvSpPr>
          <p:cNvPr id="9" name="Text 7"/>
          <p:cNvSpPr/>
          <p:nvPr/>
        </p:nvSpPr>
        <p:spPr>
          <a:xfrm>
            <a:off x="1024128" y="3063240"/>
            <a:ext cx="4389120" cy="960120"/>
          </a:xfrm>
          <a:prstGeom prst="rect">
            <a:avLst/>
          </a:prstGeom>
          <a:noFill/>
          <a:ln/>
        </p:spPr>
        <p:txBody>
          <a:bodyPr wrap="square" lIns="1016" tIns="1016" rIns="1016" bIns="1016" rtlCol="0" anchor="ctr">
            <a:normAutofit/>
          </a:bodyPr>
          <a:lstStyle/>
          <a:p>
            <a:pPr algn="l" indent="0" marL="0">
              <a:buNone/>
            </a:pPr>
            <a:r>
              <a:rPr lang="en-US" sz="1700" b="1" dirty="0">
                <a:solidFill>
                  <a:srgbClr val="0A1B2A"/>
                </a:solidFill>
                <a:latin typeface="Aptos" pitchFamily="34" charset="0"/>
                <a:ea typeface="Aptos" pitchFamily="34" charset="-122"/>
                <a:cs typeface="Aptos" pitchFamily="34" charset="-120"/>
              </a:rPr>
              <a:t>Cristo no hace que Dios deje de ser santo. Cristo abre el camino para que pecadores perdonados se acerquen al Dios santo.</a:t>
            </a:r>
            <a:endParaRPr lang="en-US" sz="1700" dirty="0"/>
          </a:p>
        </p:txBody>
      </p:sp>
      <p:sp>
        <p:nvSpPr>
          <p:cNvPr id="10" name="Text 8"/>
          <p:cNvSpPr/>
          <p:nvPr/>
        </p:nvSpPr>
        <p:spPr>
          <a:xfrm>
            <a:off x="1024128" y="4617720"/>
            <a:ext cx="4389120" cy="475488"/>
          </a:xfrm>
          <a:prstGeom prst="rect">
            <a:avLst/>
          </a:prstGeom>
          <a:noFill/>
          <a:ln/>
        </p:spPr>
        <p:txBody>
          <a:bodyPr wrap="square" lIns="1016" tIns="1016" rIns="1016" bIns="1016" rtlCol="0" anchor="ctr">
            <a:normAutofit/>
          </a:bodyPr>
          <a:lstStyle/>
          <a:p>
            <a:pPr algn="l" indent="0" marL="0">
              <a:buNone/>
            </a:pPr>
            <a:r>
              <a:rPr lang="en-US" sz="1500" b="1" dirty="0">
                <a:solidFill>
                  <a:srgbClr val="2D8AD9"/>
                </a:solidFill>
                <a:latin typeface="Aptos" pitchFamily="34" charset="0"/>
                <a:ea typeface="Aptos" pitchFamily="34" charset="-122"/>
                <a:cs typeface="Aptos" pitchFamily="34" charset="-120"/>
              </a:rPr>
              <a:t>Respuesta: confianza, arrepentimiento, adoración y obediencia.</a:t>
            </a:r>
            <a:endParaRPr lang="en-US" sz="1500" dirty="0"/>
          </a:p>
        </p:txBody>
      </p:sp>
      <p:sp>
        <p:nvSpPr>
          <p:cNvPr id="11" name="Shape 9"/>
          <p:cNvSpPr/>
          <p:nvPr/>
        </p:nvSpPr>
        <p:spPr>
          <a:xfrm>
            <a:off x="6400800" y="2286000"/>
            <a:ext cx="1234440" cy="841248"/>
          </a:xfrm>
          <a:prstGeom prst="rightArrow">
            <a:avLst/>
          </a:prstGeom>
          <a:solidFill>
            <a:srgbClr val="2D8AD9"/>
          </a:solidFill>
          <a:ln w="12700">
            <a:solidFill>
              <a:srgbClr val="2D8AD9">
                <a:alpha val="0"/>
              </a:srgbClr>
            </a:solidFill>
            <a:prstDash val="solid"/>
          </a:ln>
        </p:spPr>
      </p:sp>
      <p:sp>
        <p:nvSpPr>
          <p:cNvPr id="12" name="Shape 10"/>
          <p:cNvSpPr/>
          <p:nvPr/>
        </p:nvSpPr>
        <p:spPr>
          <a:xfrm>
            <a:off x="8092440" y="2286000"/>
            <a:ext cx="1234440" cy="841248"/>
          </a:xfrm>
          <a:prstGeom prst="rightArrow">
            <a:avLst/>
          </a:prstGeom>
          <a:solidFill>
            <a:srgbClr val="F2B84B"/>
          </a:solidFill>
          <a:ln w="12700">
            <a:solidFill>
              <a:srgbClr val="F2B84B">
                <a:alpha val="0"/>
              </a:srgbClr>
            </a:solidFill>
            <a:prstDash val="solid"/>
          </a:ln>
        </p:spPr>
      </p:sp>
      <p:sp>
        <p:nvSpPr>
          <p:cNvPr id="13" name="Shape 11"/>
          <p:cNvSpPr/>
          <p:nvPr/>
        </p:nvSpPr>
        <p:spPr>
          <a:xfrm>
            <a:off x="9784080" y="2286000"/>
            <a:ext cx="1234440" cy="841248"/>
          </a:xfrm>
          <a:prstGeom prst="rightArrow">
            <a:avLst/>
          </a:prstGeom>
          <a:solidFill>
            <a:srgbClr val="4FBE7D"/>
          </a:solidFill>
          <a:ln w="12700">
            <a:solidFill>
              <a:srgbClr val="4FBE7D">
                <a:alpha val="0"/>
              </a:srgbClr>
            </a:solidFill>
            <a:prstDash val="solid"/>
          </a:ln>
        </p:spPr>
      </p:sp>
      <p:sp>
        <p:nvSpPr>
          <p:cNvPr id="14" name="Text 12"/>
          <p:cNvSpPr/>
          <p:nvPr/>
        </p:nvSpPr>
        <p:spPr>
          <a:xfrm>
            <a:off x="6309360" y="3438144"/>
            <a:ext cx="1417320" cy="228600"/>
          </a:xfrm>
          <a:prstGeom prst="rect">
            <a:avLst/>
          </a:prstGeom>
          <a:noFill/>
          <a:ln/>
        </p:spPr>
        <p:txBody>
          <a:bodyPr wrap="square" lIns="0" tIns="0" rIns="0" bIns="0" rtlCol="0" anchor="ctr"/>
          <a:lstStyle/>
          <a:p>
            <a:pPr algn="ctr" indent="0" marL="0">
              <a:buNone/>
            </a:pPr>
            <a:r>
              <a:rPr lang="en-US" sz="1200" b="1" dirty="0">
                <a:solidFill>
                  <a:srgbClr val="FFFFFF"/>
                </a:solidFill>
              </a:rPr>
              <a:t>PECADOR</a:t>
            </a:r>
            <a:endParaRPr lang="en-US" sz="1200" dirty="0"/>
          </a:p>
        </p:txBody>
      </p:sp>
      <p:sp>
        <p:nvSpPr>
          <p:cNvPr id="15" name="Text 13"/>
          <p:cNvSpPr/>
          <p:nvPr/>
        </p:nvSpPr>
        <p:spPr>
          <a:xfrm>
            <a:off x="8001000" y="3438144"/>
            <a:ext cx="1417320" cy="228600"/>
          </a:xfrm>
          <a:prstGeom prst="rect">
            <a:avLst/>
          </a:prstGeom>
          <a:noFill/>
          <a:ln/>
        </p:spPr>
        <p:txBody>
          <a:bodyPr wrap="square" lIns="0" tIns="0" rIns="0" bIns="0" rtlCol="0" anchor="ctr"/>
          <a:lstStyle/>
          <a:p>
            <a:pPr algn="ctr" indent="0" marL="0">
              <a:buNone/>
            </a:pPr>
            <a:r>
              <a:rPr lang="en-US" sz="1200" b="1" dirty="0">
                <a:solidFill>
                  <a:srgbClr val="FFD37A"/>
                </a:solidFill>
              </a:rPr>
              <a:t>CRISTO</a:t>
            </a:r>
            <a:endParaRPr lang="en-US" sz="1200" dirty="0"/>
          </a:p>
        </p:txBody>
      </p:sp>
      <p:sp>
        <p:nvSpPr>
          <p:cNvPr id="16" name="Text 14"/>
          <p:cNvSpPr/>
          <p:nvPr/>
        </p:nvSpPr>
        <p:spPr>
          <a:xfrm>
            <a:off x="9692640" y="3438144"/>
            <a:ext cx="1417320" cy="228600"/>
          </a:xfrm>
          <a:prstGeom prst="rect">
            <a:avLst/>
          </a:prstGeom>
          <a:noFill/>
          <a:ln/>
        </p:spPr>
        <p:txBody>
          <a:bodyPr wrap="square" lIns="0" tIns="0" rIns="0" bIns="0" rtlCol="0" anchor="ctr"/>
          <a:lstStyle/>
          <a:p>
            <a:pPr algn="ctr" indent="0" marL="0">
              <a:buNone/>
            </a:pPr>
            <a:r>
              <a:rPr lang="en-US" sz="1200" b="1" dirty="0">
                <a:solidFill>
                  <a:srgbClr val="4FBE7D"/>
                </a:solidFill>
              </a:rPr>
              <a:t>DIOS</a:t>
            </a:r>
            <a:endParaRPr lang="en-US" sz="1200" dirty="0"/>
          </a:p>
        </p:txBody>
      </p:sp>
      <p:sp>
        <p:nvSpPr>
          <p:cNvPr id="17" name="Text 15"/>
          <p:cNvSpPr/>
          <p:nvPr/>
        </p:nvSpPr>
        <p:spPr>
          <a:xfrm>
            <a:off x="6858000" y="4206240"/>
            <a:ext cx="3749040" cy="274320"/>
          </a:xfrm>
          <a:prstGeom prst="rect">
            <a:avLst/>
          </a:prstGeom>
          <a:noFill/>
          <a:ln/>
        </p:spPr>
        <p:txBody>
          <a:bodyPr wrap="square" lIns="0" tIns="0" rIns="0" bIns="0" rtlCol="0" anchor="ctr"/>
          <a:lstStyle/>
          <a:p>
            <a:pPr algn="ctr" indent="0" marL="0">
              <a:buNone/>
            </a:pPr>
            <a:r>
              <a:rPr lang="en-US" sz="1700" b="1" dirty="0">
                <a:solidFill>
                  <a:srgbClr val="FFD37A"/>
                </a:solidFill>
              </a:rPr>
              <a:t>acceso por gracia</a:t>
            </a:r>
            <a:endParaRPr lang="en-US" sz="1700" dirty="0"/>
          </a:p>
        </p:txBody>
      </p:sp>
      <p:sp>
        <p:nvSpPr>
          <p:cNvPr id="18" name="Text 16"/>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9" name="Text 17"/>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22</a:t>
            </a:r>
            <a:endParaRPr lang="en-US" sz="6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ACTIVIDAD: TRIBUNAL DE TEXTOS</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713232" y="960120"/>
            <a:ext cx="10771632" cy="5166360"/>
          </a:xfrm>
          <a:prstGeom prst="roundRect">
            <a:avLst>
              <a:gd name="adj" fmla="val 2124"/>
            </a:avLst>
          </a:prstGeom>
          <a:solidFill>
            <a:srgbClr val="FFF9ED"/>
          </a:solidFill>
          <a:ln w="13970">
            <a:solidFill>
              <a:srgbClr val="F2B84B">
                <a:alpha val="90000"/>
              </a:srgbClr>
            </a:solidFill>
            <a:prstDash val="solid"/>
          </a:ln>
        </p:spPr>
      </p:sp>
      <p:sp>
        <p:nvSpPr>
          <p:cNvPr id="6" name="Text 4"/>
          <p:cNvSpPr/>
          <p:nvPr/>
        </p:nvSpPr>
        <p:spPr>
          <a:xfrm>
            <a:off x="987552" y="1261872"/>
            <a:ext cx="10149840" cy="384048"/>
          </a:xfrm>
          <a:prstGeom prst="rect">
            <a:avLst/>
          </a:prstGeom>
          <a:noFill/>
          <a:ln/>
        </p:spPr>
        <p:txBody>
          <a:bodyPr wrap="square" lIns="1016" tIns="1016" rIns="1016" bIns="1016" rtlCol="0" anchor="ctr">
            <a:normAutofit/>
          </a:bodyPr>
          <a:lstStyle/>
          <a:p>
            <a:pPr algn="ctr" indent="0" marL="0">
              <a:buNone/>
            </a:pPr>
            <a:r>
              <a:rPr lang="en-US" sz="1800" b="1" dirty="0">
                <a:solidFill>
                  <a:srgbClr val="0A1B2A"/>
                </a:solidFill>
                <a:latin typeface="Aptos" pitchFamily="34" charset="0"/>
                <a:ea typeface="Aptos" pitchFamily="34" charset="-122"/>
                <a:cs typeface="Aptos" pitchFamily="34" charset="-120"/>
              </a:rPr>
              <a:t>Cada grupo recibe un texto. Deben responder tres preguntas:</a:t>
            </a:r>
            <a:endParaRPr lang="en-US" sz="1800" dirty="0"/>
          </a:p>
        </p:txBody>
      </p:sp>
      <p:sp>
        <p:nvSpPr>
          <p:cNvPr id="7" name="Shape 5"/>
          <p:cNvSpPr/>
          <p:nvPr/>
        </p:nvSpPr>
        <p:spPr>
          <a:xfrm>
            <a:off x="1463040" y="1920240"/>
            <a:ext cx="384048" cy="384048"/>
          </a:xfrm>
          <a:prstGeom prst="roundRect">
            <a:avLst>
              <a:gd name="adj" fmla="val 47619"/>
            </a:avLst>
          </a:prstGeom>
          <a:solidFill>
            <a:srgbClr val="F2B84B"/>
          </a:solidFill>
          <a:ln w="12700">
            <a:solidFill>
              <a:srgbClr val="F2B84B">
                <a:alpha val="0"/>
              </a:srgbClr>
            </a:solidFill>
            <a:prstDash val="solid"/>
          </a:ln>
        </p:spPr>
      </p:sp>
      <p:sp>
        <p:nvSpPr>
          <p:cNvPr id="8" name="Text 6"/>
          <p:cNvSpPr/>
          <p:nvPr/>
        </p:nvSpPr>
        <p:spPr>
          <a:xfrm>
            <a:off x="1508760" y="1975104"/>
            <a:ext cx="292608" cy="274320"/>
          </a:xfrm>
          <a:prstGeom prst="rect">
            <a:avLst/>
          </a:prstGeom>
          <a:noFill/>
          <a:ln/>
        </p:spPr>
        <p:txBody>
          <a:bodyPr wrap="square" lIns="0" tIns="0" rIns="0" bIns="0" rtlCol="0" anchor="ctr">
            <a:normAutofit/>
          </a:bodyPr>
          <a:lstStyle/>
          <a:p>
            <a:pPr algn="ctr" indent="0" marL="0">
              <a:buNone/>
            </a:pPr>
            <a:r>
              <a:rPr lang="en-US" sz="1300" b="1" dirty="0">
                <a:solidFill>
                  <a:srgbClr val="0A1B2A"/>
                </a:solidFill>
              </a:rPr>
              <a:t>1</a:t>
            </a:r>
            <a:endParaRPr lang="en-US" sz="1300" dirty="0"/>
          </a:p>
        </p:txBody>
      </p:sp>
      <p:sp>
        <p:nvSpPr>
          <p:cNvPr id="9" name="Text 7"/>
          <p:cNvSpPr/>
          <p:nvPr/>
        </p:nvSpPr>
        <p:spPr>
          <a:xfrm>
            <a:off x="1920240" y="1901952"/>
            <a:ext cx="2606040" cy="329184"/>
          </a:xfrm>
          <a:prstGeom prst="rect">
            <a:avLst/>
          </a:prstGeom>
          <a:noFill/>
          <a:ln/>
        </p:spPr>
        <p:txBody>
          <a:bodyPr wrap="square" lIns="1016" tIns="1016" rIns="1016" bIns="1016" rtlCol="0" anchor="ctr">
            <a:normAutofit/>
          </a:bodyPr>
          <a:lstStyle/>
          <a:p>
            <a:pPr algn="l" indent="0" marL="0">
              <a:buNone/>
            </a:pPr>
            <a:r>
              <a:rPr lang="en-US" sz="1350" dirty="0">
                <a:solidFill>
                  <a:srgbClr val="0A1B2A"/>
                </a:solidFill>
                <a:latin typeface="Aptos" pitchFamily="34" charset="0"/>
                <a:ea typeface="Aptos" pitchFamily="34" charset="-122"/>
                <a:cs typeface="Aptos" pitchFamily="34" charset="-120"/>
              </a:rPr>
              <a:t>¿Qué enseña sobre Dios?</a:t>
            </a:r>
            <a:endParaRPr lang="en-US" sz="1350" dirty="0"/>
          </a:p>
        </p:txBody>
      </p:sp>
      <p:sp>
        <p:nvSpPr>
          <p:cNvPr id="10" name="Shape 8"/>
          <p:cNvSpPr/>
          <p:nvPr/>
        </p:nvSpPr>
        <p:spPr>
          <a:xfrm>
            <a:off x="4754880" y="1920240"/>
            <a:ext cx="384048" cy="384048"/>
          </a:xfrm>
          <a:prstGeom prst="roundRect">
            <a:avLst>
              <a:gd name="adj" fmla="val 47619"/>
            </a:avLst>
          </a:prstGeom>
          <a:solidFill>
            <a:srgbClr val="E76F51"/>
          </a:solidFill>
          <a:ln w="12700">
            <a:solidFill>
              <a:srgbClr val="E76F51">
                <a:alpha val="0"/>
              </a:srgbClr>
            </a:solidFill>
            <a:prstDash val="solid"/>
          </a:ln>
        </p:spPr>
      </p:sp>
      <p:sp>
        <p:nvSpPr>
          <p:cNvPr id="11" name="Text 9"/>
          <p:cNvSpPr/>
          <p:nvPr/>
        </p:nvSpPr>
        <p:spPr>
          <a:xfrm>
            <a:off x="4800600" y="1975104"/>
            <a:ext cx="292608" cy="274320"/>
          </a:xfrm>
          <a:prstGeom prst="rect">
            <a:avLst/>
          </a:prstGeom>
          <a:noFill/>
          <a:ln/>
        </p:spPr>
        <p:txBody>
          <a:bodyPr wrap="square" lIns="0" tIns="0" rIns="0" bIns="0" rtlCol="0" anchor="ctr">
            <a:normAutofit/>
          </a:bodyPr>
          <a:lstStyle/>
          <a:p>
            <a:pPr algn="ctr" indent="0" marL="0">
              <a:buNone/>
            </a:pPr>
            <a:r>
              <a:rPr lang="en-US" sz="1300" b="1" dirty="0">
                <a:solidFill>
                  <a:srgbClr val="FFFFFF"/>
                </a:solidFill>
              </a:rPr>
              <a:t>2</a:t>
            </a:r>
            <a:endParaRPr lang="en-US" sz="1300" dirty="0"/>
          </a:p>
        </p:txBody>
      </p:sp>
      <p:sp>
        <p:nvSpPr>
          <p:cNvPr id="12" name="Text 10"/>
          <p:cNvSpPr/>
          <p:nvPr/>
        </p:nvSpPr>
        <p:spPr>
          <a:xfrm>
            <a:off x="5212080" y="1901952"/>
            <a:ext cx="2606040" cy="329184"/>
          </a:xfrm>
          <a:prstGeom prst="rect">
            <a:avLst/>
          </a:prstGeom>
          <a:noFill/>
          <a:ln/>
        </p:spPr>
        <p:txBody>
          <a:bodyPr wrap="square" lIns="1016" tIns="1016" rIns="1016" bIns="1016" rtlCol="0" anchor="ctr">
            <a:normAutofit/>
          </a:bodyPr>
          <a:lstStyle/>
          <a:p>
            <a:pPr algn="l" indent="0" marL="0">
              <a:buNone/>
            </a:pPr>
            <a:r>
              <a:rPr lang="en-US" sz="1350" dirty="0">
                <a:solidFill>
                  <a:srgbClr val="0A1B2A"/>
                </a:solidFill>
                <a:latin typeface="Aptos" pitchFamily="34" charset="0"/>
                <a:ea typeface="Aptos" pitchFamily="34" charset="-122"/>
                <a:cs typeface="Aptos" pitchFamily="34" charset="-120"/>
              </a:rPr>
              <a:t>¿Qué muestra sobre el pecado?</a:t>
            </a:r>
            <a:endParaRPr lang="en-US" sz="1350" dirty="0"/>
          </a:p>
        </p:txBody>
      </p:sp>
      <p:sp>
        <p:nvSpPr>
          <p:cNvPr id="13" name="Shape 11"/>
          <p:cNvSpPr/>
          <p:nvPr/>
        </p:nvSpPr>
        <p:spPr>
          <a:xfrm>
            <a:off x="8046720" y="1920240"/>
            <a:ext cx="384048" cy="384048"/>
          </a:xfrm>
          <a:prstGeom prst="roundRect">
            <a:avLst>
              <a:gd name="adj" fmla="val 47619"/>
            </a:avLst>
          </a:prstGeom>
          <a:solidFill>
            <a:srgbClr val="4FBE7D"/>
          </a:solidFill>
          <a:ln w="12700">
            <a:solidFill>
              <a:srgbClr val="4FBE7D">
                <a:alpha val="0"/>
              </a:srgbClr>
            </a:solidFill>
            <a:prstDash val="solid"/>
          </a:ln>
        </p:spPr>
      </p:sp>
      <p:sp>
        <p:nvSpPr>
          <p:cNvPr id="14" name="Text 12"/>
          <p:cNvSpPr/>
          <p:nvPr/>
        </p:nvSpPr>
        <p:spPr>
          <a:xfrm>
            <a:off x="8092440" y="1975104"/>
            <a:ext cx="292608" cy="274320"/>
          </a:xfrm>
          <a:prstGeom prst="rect">
            <a:avLst/>
          </a:prstGeom>
          <a:noFill/>
          <a:ln/>
        </p:spPr>
        <p:txBody>
          <a:bodyPr wrap="square" lIns="0" tIns="0" rIns="0" bIns="0" rtlCol="0" anchor="ctr">
            <a:normAutofit/>
          </a:bodyPr>
          <a:lstStyle/>
          <a:p>
            <a:pPr algn="ctr" indent="0" marL="0">
              <a:buNone/>
            </a:pPr>
            <a:r>
              <a:rPr lang="en-US" sz="1300" b="1" dirty="0">
                <a:solidFill>
                  <a:srgbClr val="FFFFFF"/>
                </a:solidFill>
              </a:rPr>
              <a:t>3</a:t>
            </a:r>
            <a:endParaRPr lang="en-US" sz="1300" dirty="0"/>
          </a:p>
        </p:txBody>
      </p:sp>
      <p:sp>
        <p:nvSpPr>
          <p:cNvPr id="15" name="Text 13"/>
          <p:cNvSpPr/>
          <p:nvPr/>
        </p:nvSpPr>
        <p:spPr>
          <a:xfrm>
            <a:off x="8503920" y="1901952"/>
            <a:ext cx="2606040" cy="329184"/>
          </a:xfrm>
          <a:prstGeom prst="rect">
            <a:avLst/>
          </a:prstGeom>
          <a:noFill/>
          <a:ln/>
        </p:spPr>
        <p:txBody>
          <a:bodyPr wrap="square" lIns="1016" tIns="1016" rIns="1016" bIns="1016" rtlCol="0" anchor="ctr">
            <a:normAutofit/>
          </a:bodyPr>
          <a:lstStyle/>
          <a:p>
            <a:pPr algn="l" indent="0" marL="0">
              <a:buNone/>
            </a:pPr>
            <a:r>
              <a:rPr lang="en-US" sz="1350" dirty="0">
                <a:solidFill>
                  <a:srgbClr val="0A1B2A"/>
                </a:solidFill>
                <a:latin typeface="Aptos" pitchFamily="34" charset="0"/>
                <a:ea typeface="Aptos" pitchFamily="34" charset="-122"/>
                <a:cs typeface="Aptos" pitchFamily="34" charset="-120"/>
              </a:rPr>
              <a:t>¿Cómo apunta a Cristo o a nuestra respuesta?</a:t>
            </a:r>
            <a:endParaRPr lang="en-US" sz="1350" dirty="0"/>
          </a:p>
        </p:txBody>
      </p:sp>
      <p:sp>
        <p:nvSpPr>
          <p:cNvPr id="16" name="Shape 14"/>
          <p:cNvSpPr/>
          <p:nvPr/>
        </p:nvSpPr>
        <p:spPr>
          <a:xfrm>
            <a:off x="1051560" y="3063240"/>
            <a:ext cx="2176272" cy="1417320"/>
          </a:xfrm>
          <a:prstGeom prst="roundRect">
            <a:avLst>
              <a:gd name="adj" fmla="val 7742"/>
            </a:avLst>
          </a:prstGeom>
          <a:solidFill>
            <a:srgbClr val="0B2133"/>
          </a:solidFill>
          <a:ln w="13970">
            <a:solidFill>
              <a:srgbClr val="F2B84B">
                <a:alpha val="90000"/>
              </a:srgbClr>
            </a:solidFill>
            <a:prstDash val="solid"/>
          </a:ln>
        </p:spPr>
      </p:sp>
      <p:sp>
        <p:nvSpPr>
          <p:cNvPr id="17" name="Text 15"/>
          <p:cNvSpPr/>
          <p:nvPr/>
        </p:nvSpPr>
        <p:spPr>
          <a:xfrm>
            <a:off x="1161288" y="3337560"/>
            <a:ext cx="1956816" cy="228600"/>
          </a:xfrm>
          <a:prstGeom prst="rect">
            <a:avLst/>
          </a:prstGeom>
          <a:noFill/>
          <a:ln/>
        </p:spPr>
        <p:txBody>
          <a:bodyPr wrap="square" lIns="0" tIns="0" rIns="0" bIns="0" rtlCol="0" anchor="ctr">
            <a:normAutofit/>
          </a:bodyPr>
          <a:lstStyle/>
          <a:p>
            <a:pPr algn="ctr" indent="0" marL="0">
              <a:buNone/>
            </a:pPr>
            <a:r>
              <a:rPr lang="en-US" sz="1100" b="1" dirty="0">
                <a:solidFill>
                  <a:srgbClr val="F2B84B"/>
                </a:solidFill>
              </a:rPr>
              <a:t>Isaías 6:1-5</a:t>
            </a:r>
            <a:endParaRPr lang="en-US" sz="1100" dirty="0"/>
          </a:p>
        </p:txBody>
      </p:sp>
      <p:sp>
        <p:nvSpPr>
          <p:cNvPr id="18" name="Text 16"/>
          <p:cNvSpPr/>
          <p:nvPr/>
        </p:nvSpPr>
        <p:spPr>
          <a:xfrm>
            <a:off x="1216152" y="3858768"/>
            <a:ext cx="1828800" cy="274320"/>
          </a:xfrm>
          <a:prstGeom prst="rect">
            <a:avLst/>
          </a:prstGeom>
          <a:noFill/>
          <a:ln/>
        </p:spPr>
        <p:txBody>
          <a:bodyPr wrap="square" lIns="1016" tIns="1016" rIns="1016" bIns="1016" rtlCol="0" anchor="ctr">
            <a:normAutofit/>
          </a:bodyPr>
          <a:lstStyle/>
          <a:p>
            <a:pPr algn="ctr" indent="0" marL="0">
              <a:buNone/>
            </a:pPr>
            <a:r>
              <a:rPr lang="en-US" sz="1300" dirty="0">
                <a:solidFill>
                  <a:srgbClr val="FFFFFF"/>
                </a:solidFill>
                <a:latin typeface="Aptos" pitchFamily="34" charset="0"/>
                <a:ea typeface="Aptos" pitchFamily="34" charset="-122"/>
                <a:cs typeface="Aptos" pitchFamily="34" charset="-120"/>
              </a:rPr>
              <a:t>Dios santo</a:t>
            </a:r>
            <a:endParaRPr lang="en-US" sz="1300" dirty="0"/>
          </a:p>
        </p:txBody>
      </p:sp>
      <p:sp>
        <p:nvSpPr>
          <p:cNvPr id="19" name="Shape 17"/>
          <p:cNvSpPr/>
          <p:nvPr/>
        </p:nvSpPr>
        <p:spPr>
          <a:xfrm>
            <a:off x="3657600" y="3063240"/>
            <a:ext cx="2176272" cy="1417320"/>
          </a:xfrm>
          <a:prstGeom prst="roundRect">
            <a:avLst>
              <a:gd name="adj" fmla="val 7742"/>
            </a:avLst>
          </a:prstGeom>
          <a:solidFill>
            <a:srgbClr val="0B2133"/>
          </a:solidFill>
          <a:ln w="13970">
            <a:solidFill>
              <a:srgbClr val="E76F51">
                <a:alpha val="90000"/>
              </a:srgbClr>
            </a:solidFill>
            <a:prstDash val="solid"/>
          </a:ln>
        </p:spPr>
      </p:sp>
      <p:sp>
        <p:nvSpPr>
          <p:cNvPr id="20" name="Text 18"/>
          <p:cNvSpPr/>
          <p:nvPr/>
        </p:nvSpPr>
        <p:spPr>
          <a:xfrm>
            <a:off x="3767328" y="3337560"/>
            <a:ext cx="1956816" cy="228600"/>
          </a:xfrm>
          <a:prstGeom prst="rect">
            <a:avLst/>
          </a:prstGeom>
          <a:noFill/>
          <a:ln/>
        </p:spPr>
        <p:txBody>
          <a:bodyPr wrap="square" lIns="0" tIns="0" rIns="0" bIns="0" rtlCol="0" anchor="ctr">
            <a:normAutofit/>
          </a:bodyPr>
          <a:lstStyle/>
          <a:p>
            <a:pPr algn="ctr" indent="0" marL="0">
              <a:buNone/>
            </a:pPr>
            <a:r>
              <a:rPr lang="en-US" sz="1100" b="1" dirty="0">
                <a:solidFill>
                  <a:srgbClr val="E76F51"/>
                </a:solidFill>
              </a:rPr>
              <a:t>Levítico 10:1-3</a:t>
            </a:r>
            <a:endParaRPr lang="en-US" sz="1100" dirty="0"/>
          </a:p>
        </p:txBody>
      </p:sp>
      <p:sp>
        <p:nvSpPr>
          <p:cNvPr id="21" name="Text 19"/>
          <p:cNvSpPr/>
          <p:nvPr/>
        </p:nvSpPr>
        <p:spPr>
          <a:xfrm>
            <a:off x="3822192" y="3858768"/>
            <a:ext cx="1828800" cy="274320"/>
          </a:xfrm>
          <a:prstGeom prst="rect">
            <a:avLst/>
          </a:prstGeom>
          <a:noFill/>
          <a:ln/>
        </p:spPr>
        <p:txBody>
          <a:bodyPr wrap="square" lIns="1016" tIns="1016" rIns="1016" bIns="1016" rtlCol="0" anchor="ctr">
            <a:normAutofit/>
          </a:bodyPr>
          <a:lstStyle/>
          <a:p>
            <a:pPr algn="ctr" indent="0" marL="0">
              <a:buNone/>
            </a:pPr>
            <a:r>
              <a:rPr lang="en-US" sz="1300" dirty="0">
                <a:solidFill>
                  <a:srgbClr val="FFFFFF"/>
                </a:solidFill>
                <a:latin typeface="Aptos" pitchFamily="34" charset="0"/>
                <a:ea typeface="Aptos" pitchFamily="34" charset="-122"/>
                <a:cs typeface="Aptos" pitchFamily="34" charset="-120"/>
              </a:rPr>
              <a:t>reverencia</a:t>
            </a:r>
            <a:endParaRPr lang="en-US" sz="1300" dirty="0"/>
          </a:p>
        </p:txBody>
      </p:sp>
      <p:sp>
        <p:nvSpPr>
          <p:cNvPr id="22" name="Shape 20"/>
          <p:cNvSpPr/>
          <p:nvPr/>
        </p:nvSpPr>
        <p:spPr>
          <a:xfrm>
            <a:off x="6263640" y="3063240"/>
            <a:ext cx="2176272" cy="1417320"/>
          </a:xfrm>
          <a:prstGeom prst="roundRect">
            <a:avLst>
              <a:gd name="adj" fmla="val 7742"/>
            </a:avLst>
          </a:prstGeom>
          <a:solidFill>
            <a:srgbClr val="0B2133"/>
          </a:solidFill>
          <a:ln w="13970">
            <a:solidFill>
              <a:srgbClr val="2D8AD9">
                <a:alpha val="90000"/>
              </a:srgbClr>
            </a:solidFill>
            <a:prstDash val="solid"/>
          </a:ln>
        </p:spPr>
      </p:sp>
      <p:sp>
        <p:nvSpPr>
          <p:cNvPr id="23" name="Text 21"/>
          <p:cNvSpPr/>
          <p:nvPr/>
        </p:nvSpPr>
        <p:spPr>
          <a:xfrm>
            <a:off x="6373368" y="3337560"/>
            <a:ext cx="1956816" cy="228600"/>
          </a:xfrm>
          <a:prstGeom prst="rect">
            <a:avLst/>
          </a:prstGeom>
          <a:noFill/>
          <a:ln/>
        </p:spPr>
        <p:txBody>
          <a:bodyPr wrap="square" lIns="0" tIns="0" rIns="0" bIns="0" rtlCol="0" anchor="ctr">
            <a:normAutofit/>
          </a:bodyPr>
          <a:lstStyle/>
          <a:p>
            <a:pPr algn="ctr" indent="0" marL="0">
              <a:buNone/>
            </a:pPr>
            <a:r>
              <a:rPr lang="en-US" sz="1100" b="1" dirty="0">
                <a:solidFill>
                  <a:srgbClr val="2D8AD9"/>
                </a:solidFill>
              </a:rPr>
              <a:t>1 Pedro 1:15-16</a:t>
            </a:r>
            <a:endParaRPr lang="en-US" sz="1100" dirty="0"/>
          </a:p>
        </p:txBody>
      </p:sp>
      <p:sp>
        <p:nvSpPr>
          <p:cNvPr id="24" name="Text 22"/>
          <p:cNvSpPr/>
          <p:nvPr/>
        </p:nvSpPr>
        <p:spPr>
          <a:xfrm>
            <a:off x="6428232" y="3858768"/>
            <a:ext cx="1828800" cy="274320"/>
          </a:xfrm>
          <a:prstGeom prst="rect">
            <a:avLst/>
          </a:prstGeom>
          <a:noFill/>
          <a:ln/>
        </p:spPr>
        <p:txBody>
          <a:bodyPr wrap="square" lIns="1016" tIns="1016" rIns="1016" bIns="1016" rtlCol="0" anchor="ctr">
            <a:normAutofit/>
          </a:bodyPr>
          <a:lstStyle/>
          <a:p>
            <a:pPr algn="ctr" indent="0" marL="0">
              <a:buNone/>
            </a:pPr>
            <a:r>
              <a:rPr lang="en-US" sz="1300" dirty="0">
                <a:solidFill>
                  <a:srgbClr val="FFFFFF"/>
                </a:solidFill>
                <a:latin typeface="Aptos" pitchFamily="34" charset="0"/>
                <a:ea typeface="Aptos" pitchFamily="34" charset="-122"/>
                <a:cs typeface="Aptos" pitchFamily="34" charset="-120"/>
              </a:rPr>
              <a:t>vida santa</a:t>
            </a:r>
            <a:endParaRPr lang="en-US" sz="1300" dirty="0"/>
          </a:p>
        </p:txBody>
      </p:sp>
      <p:sp>
        <p:nvSpPr>
          <p:cNvPr id="25" name="Shape 23"/>
          <p:cNvSpPr/>
          <p:nvPr/>
        </p:nvSpPr>
        <p:spPr>
          <a:xfrm>
            <a:off x="8869680" y="3063240"/>
            <a:ext cx="2176272" cy="1417320"/>
          </a:xfrm>
          <a:prstGeom prst="roundRect">
            <a:avLst>
              <a:gd name="adj" fmla="val 7742"/>
            </a:avLst>
          </a:prstGeom>
          <a:solidFill>
            <a:srgbClr val="0B2133"/>
          </a:solidFill>
          <a:ln w="13970">
            <a:solidFill>
              <a:srgbClr val="4FBE7D">
                <a:alpha val="90000"/>
              </a:srgbClr>
            </a:solidFill>
            <a:prstDash val="solid"/>
          </a:ln>
        </p:spPr>
      </p:sp>
      <p:sp>
        <p:nvSpPr>
          <p:cNvPr id="26" name="Text 24"/>
          <p:cNvSpPr/>
          <p:nvPr/>
        </p:nvSpPr>
        <p:spPr>
          <a:xfrm>
            <a:off x="8979408" y="3337560"/>
            <a:ext cx="1956816" cy="228600"/>
          </a:xfrm>
          <a:prstGeom prst="rect">
            <a:avLst/>
          </a:prstGeom>
          <a:noFill/>
          <a:ln/>
        </p:spPr>
        <p:txBody>
          <a:bodyPr wrap="square" lIns="0" tIns="0" rIns="0" bIns="0" rtlCol="0" anchor="ctr">
            <a:normAutofit/>
          </a:bodyPr>
          <a:lstStyle/>
          <a:p>
            <a:pPr algn="ctr" indent="0" marL="0">
              <a:buNone/>
            </a:pPr>
            <a:r>
              <a:rPr lang="en-US" sz="1100" b="1" dirty="0">
                <a:solidFill>
                  <a:srgbClr val="4FBE7D"/>
                </a:solidFill>
              </a:rPr>
              <a:t>Hebreos 10:19-22</a:t>
            </a:r>
            <a:endParaRPr lang="en-US" sz="1100" dirty="0"/>
          </a:p>
        </p:txBody>
      </p:sp>
      <p:sp>
        <p:nvSpPr>
          <p:cNvPr id="27" name="Text 25"/>
          <p:cNvSpPr/>
          <p:nvPr/>
        </p:nvSpPr>
        <p:spPr>
          <a:xfrm>
            <a:off x="9034272" y="3858768"/>
            <a:ext cx="1828800" cy="274320"/>
          </a:xfrm>
          <a:prstGeom prst="rect">
            <a:avLst/>
          </a:prstGeom>
          <a:noFill/>
          <a:ln/>
        </p:spPr>
        <p:txBody>
          <a:bodyPr wrap="square" lIns="1016" tIns="1016" rIns="1016" bIns="1016" rtlCol="0" anchor="ctr">
            <a:normAutofit/>
          </a:bodyPr>
          <a:lstStyle/>
          <a:p>
            <a:pPr algn="ctr" indent="0" marL="0">
              <a:buNone/>
            </a:pPr>
            <a:r>
              <a:rPr lang="en-US" sz="1300" dirty="0">
                <a:solidFill>
                  <a:srgbClr val="FFFFFF"/>
                </a:solidFill>
                <a:latin typeface="Aptos" pitchFamily="34" charset="0"/>
                <a:ea typeface="Aptos" pitchFamily="34" charset="-122"/>
                <a:cs typeface="Aptos" pitchFamily="34" charset="-120"/>
              </a:rPr>
              <a:t>acceso por Cristo</a:t>
            </a:r>
            <a:endParaRPr lang="en-US" sz="1300" dirty="0"/>
          </a:p>
        </p:txBody>
      </p:sp>
      <p:sp>
        <p:nvSpPr>
          <p:cNvPr id="28" name="Text 26"/>
          <p:cNvSpPr/>
          <p:nvPr/>
        </p:nvSpPr>
        <p:spPr>
          <a:xfrm>
            <a:off x="1051560" y="5257800"/>
            <a:ext cx="10058400" cy="320040"/>
          </a:xfrm>
          <a:prstGeom prst="rect">
            <a:avLst/>
          </a:prstGeom>
          <a:noFill/>
          <a:ln/>
        </p:spPr>
        <p:txBody>
          <a:bodyPr wrap="square" lIns="1016" tIns="1016" rIns="1016" bIns="1016" rtlCol="0" anchor="ctr">
            <a:normAutofit/>
          </a:bodyPr>
          <a:lstStyle/>
          <a:p>
            <a:pPr algn="ctr" indent="0" marL="0">
              <a:buNone/>
            </a:pPr>
            <a:r>
              <a:rPr lang="en-US" sz="1600" b="1" dirty="0">
                <a:solidFill>
                  <a:srgbClr val="2D8AD9"/>
                </a:solidFill>
                <a:latin typeface="Aptos" pitchFamily="34" charset="0"/>
                <a:ea typeface="Aptos" pitchFamily="34" charset="-122"/>
                <a:cs typeface="Aptos" pitchFamily="34" charset="-120"/>
              </a:rPr>
              <a:t>Regla: no basta decir “porque sí”. Cada respuesta debe salir del texto bíblico.</a:t>
            </a:r>
            <a:endParaRPr lang="en-US" sz="1600" dirty="0"/>
          </a:p>
        </p:txBody>
      </p:sp>
      <p:sp>
        <p:nvSpPr>
          <p:cNvPr id="29" name="Text 27"/>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30" name="Text 28"/>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23</a:t>
            </a:r>
            <a:endParaRPr lang="en-US" sz="6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DESAFÍO FINAL: COMPLETA EL RAZONAMIENTO</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822960" y="1024128"/>
            <a:ext cx="10561320" cy="4983480"/>
          </a:xfrm>
          <a:prstGeom prst="roundRect">
            <a:avLst>
              <a:gd name="adj" fmla="val 2202"/>
            </a:avLst>
          </a:prstGeom>
          <a:solidFill>
            <a:srgbClr val="FFF9ED"/>
          </a:solidFill>
          <a:ln w="13970">
            <a:solidFill>
              <a:srgbClr val="F2B84B">
                <a:alpha val="90000"/>
              </a:srgbClr>
            </a:solidFill>
            <a:prstDash val="solid"/>
          </a:ln>
        </p:spPr>
      </p:sp>
      <p:sp>
        <p:nvSpPr>
          <p:cNvPr id="6" name="Text 4"/>
          <p:cNvSpPr/>
          <p:nvPr/>
        </p:nvSpPr>
        <p:spPr>
          <a:xfrm>
            <a:off x="1097280" y="1298448"/>
            <a:ext cx="9966960" cy="347472"/>
          </a:xfrm>
          <a:prstGeom prst="rect">
            <a:avLst/>
          </a:prstGeom>
          <a:noFill/>
          <a:ln/>
        </p:spPr>
        <p:txBody>
          <a:bodyPr wrap="square" lIns="1016" tIns="1016" rIns="1016" bIns="1016" rtlCol="0" anchor="ctr">
            <a:normAutofit/>
          </a:bodyPr>
          <a:lstStyle/>
          <a:p>
            <a:pPr algn="l" indent="0" marL="0">
              <a:buNone/>
            </a:pPr>
            <a:r>
              <a:rPr lang="en-US" sz="1800" b="1" dirty="0">
                <a:solidFill>
                  <a:srgbClr val="0A1B2A"/>
                </a:solidFill>
                <a:latin typeface="Aptos" pitchFamily="34" charset="0"/>
                <a:ea typeface="Aptos" pitchFamily="34" charset="-122"/>
                <a:cs typeface="Aptos" pitchFamily="34" charset="-120"/>
              </a:rPr>
              <a:t>Completen las frases sin mirar apuntes:</a:t>
            </a:r>
            <a:endParaRPr lang="en-US" sz="1800" dirty="0"/>
          </a:p>
        </p:txBody>
      </p:sp>
      <p:sp>
        <p:nvSpPr>
          <p:cNvPr id="7" name="Shape 5"/>
          <p:cNvSpPr/>
          <p:nvPr/>
        </p:nvSpPr>
        <p:spPr>
          <a:xfrm>
            <a:off x="1170432" y="1965960"/>
            <a:ext cx="310896" cy="310896"/>
          </a:xfrm>
          <a:prstGeom prst="roundRect">
            <a:avLst>
              <a:gd name="adj" fmla="val 58824"/>
            </a:avLst>
          </a:prstGeom>
          <a:solidFill>
            <a:srgbClr val="F2B84B"/>
          </a:solidFill>
          <a:ln w="12700">
            <a:solidFill>
              <a:srgbClr val="F2B84B">
                <a:alpha val="0"/>
              </a:srgbClr>
            </a:solidFill>
            <a:prstDash val="solid"/>
          </a:ln>
        </p:spPr>
      </p:sp>
      <p:sp>
        <p:nvSpPr>
          <p:cNvPr id="8" name="Text 6"/>
          <p:cNvSpPr/>
          <p:nvPr/>
        </p:nvSpPr>
        <p:spPr>
          <a:xfrm>
            <a:off x="1216152" y="2020824"/>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1</a:t>
            </a:r>
            <a:endParaRPr lang="en-US" sz="1200" dirty="0"/>
          </a:p>
        </p:txBody>
      </p:sp>
      <p:sp>
        <p:nvSpPr>
          <p:cNvPr id="9" name="Text 7"/>
          <p:cNvSpPr/>
          <p:nvPr/>
        </p:nvSpPr>
        <p:spPr>
          <a:xfrm>
            <a:off x="1609344" y="1901952"/>
            <a:ext cx="7863840" cy="33832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Dios es santo porque…</a:t>
            </a:r>
            <a:endParaRPr lang="en-US" sz="1600" dirty="0"/>
          </a:p>
        </p:txBody>
      </p:sp>
      <p:sp>
        <p:nvSpPr>
          <p:cNvPr id="10" name="Shape 8"/>
          <p:cNvSpPr/>
          <p:nvPr/>
        </p:nvSpPr>
        <p:spPr>
          <a:xfrm>
            <a:off x="1170432" y="2487168"/>
            <a:ext cx="310896" cy="310896"/>
          </a:xfrm>
          <a:prstGeom prst="roundRect">
            <a:avLst>
              <a:gd name="adj" fmla="val 58824"/>
            </a:avLst>
          </a:prstGeom>
          <a:solidFill>
            <a:srgbClr val="F2B84B"/>
          </a:solidFill>
          <a:ln w="12700">
            <a:solidFill>
              <a:srgbClr val="F2B84B">
                <a:alpha val="0"/>
              </a:srgbClr>
            </a:solidFill>
            <a:prstDash val="solid"/>
          </a:ln>
        </p:spPr>
      </p:sp>
      <p:sp>
        <p:nvSpPr>
          <p:cNvPr id="11" name="Text 9"/>
          <p:cNvSpPr/>
          <p:nvPr/>
        </p:nvSpPr>
        <p:spPr>
          <a:xfrm>
            <a:off x="1216152" y="2542032"/>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2</a:t>
            </a:r>
            <a:endParaRPr lang="en-US" sz="1200" dirty="0"/>
          </a:p>
        </p:txBody>
      </p:sp>
      <p:sp>
        <p:nvSpPr>
          <p:cNvPr id="12" name="Text 10"/>
          <p:cNvSpPr/>
          <p:nvPr/>
        </p:nvSpPr>
        <p:spPr>
          <a:xfrm>
            <a:off x="1609344" y="2423160"/>
            <a:ext cx="7863840" cy="33832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Santidad no sólo significa pureza, también significa…</a:t>
            </a:r>
            <a:endParaRPr lang="en-US" sz="1600" dirty="0"/>
          </a:p>
        </p:txBody>
      </p:sp>
      <p:sp>
        <p:nvSpPr>
          <p:cNvPr id="13" name="Shape 11"/>
          <p:cNvSpPr/>
          <p:nvPr/>
        </p:nvSpPr>
        <p:spPr>
          <a:xfrm>
            <a:off x="1170432" y="3008376"/>
            <a:ext cx="310896" cy="310896"/>
          </a:xfrm>
          <a:prstGeom prst="roundRect">
            <a:avLst>
              <a:gd name="adj" fmla="val 58824"/>
            </a:avLst>
          </a:prstGeom>
          <a:solidFill>
            <a:srgbClr val="F2B84B"/>
          </a:solidFill>
          <a:ln w="12700">
            <a:solidFill>
              <a:srgbClr val="F2B84B">
                <a:alpha val="0"/>
              </a:srgbClr>
            </a:solidFill>
            <a:prstDash val="solid"/>
          </a:ln>
        </p:spPr>
      </p:sp>
      <p:sp>
        <p:nvSpPr>
          <p:cNvPr id="14" name="Text 12"/>
          <p:cNvSpPr/>
          <p:nvPr/>
        </p:nvSpPr>
        <p:spPr>
          <a:xfrm>
            <a:off x="1216152" y="3063240"/>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3</a:t>
            </a:r>
            <a:endParaRPr lang="en-US" sz="1200" dirty="0"/>
          </a:p>
        </p:txBody>
      </p:sp>
      <p:sp>
        <p:nvSpPr>
          <p:cNvPr id="15" name="Text 13"/>
          <p:cNvSpPr/>
          <p:nvPr/>
        </p:nvSpPr>
        <p:spPr>
          <a:xfrm>
            <a:off x="1609344" y="2944368"/>
            <a:ext cx="7863840" cy="33832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Dios no negocia con el pecado porque…</a:t>
            </a:r>
            <a:endParaRPr lang="en-US" sz="1600" dirty="0"/>
          </a:p>
        </p:txBody>
      </p:sp>
      <p:sp>
        <p:nvSpPr>
          <p:cNvPr id="16" name="Shape 14"/>
          <p:cNvSpPr/>
          <p:nvPr/>
        </p:nvSpPr>
        <p:spPr>
          <a:xfrm>
            <a:off x="1170432" y="3529584"/>
            <a:ext cx="310896" cy="310896"/>
          </a:xfrm>
          <a:prstGeom prst="roundRect">
            <a:avLst>
              <a:gd name="adj" fmla="val 58824"/>
            </a:avLst>
          </a:prstGeom>
          <a:solidFill>
            <a:srgbClr val="F2B84B"/>
          </a:solidFill>
          <a:ln w="12700">
            <a:solidFill>
              <a:srgbClr val="F2B84B">
                <a:alpha val="0"/>
              </a:srgbClr>
            </a:solidFill>
            <a:prstDash val="solid"/>
          </a:ln>
        </p:spPr>
      </p:sp>
      <p:sp>
        <p:nvSpPr>
          <p:cNvPr id="17" name="Text 15"/>
          <p:cNvSpPr/>
          <p:nvPr/>
        </p:nvSpPr>
        <p:spPr>
          <a:xfrm>
            <a:off x="1216152" y="3584448"/>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4</a:t>
            </a:r>
            <a:endParaRPr lang="en-US" sz="1200" dirty="0"/>
          </a:p>
        </p:txBody>
      </p:sp>
      <p:sp>
        <p:nvSpPr>
          <p:cNvPr id="18" name="Text 16"/>
          <p:cNvSpPr/>
          <p:nvPr/>
        </p:nvSpPr>
        <p:spPr>
          <a:xfrm>
            <a:off x="1609344" y="3465576"/>
            <a:ext cx="7863840" cy="33832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Yo necesito a Cristo porque…</a:t>
            </a:r>
            <a:endParaRPr lang="en-US" sz="1600" dirty="0"/>
          </a:p>
        </p:txBody>
      </p:sp>
      <p:sp>
        <p:nvSpPr>
          <p:cNvPr id="19" name="Shape 17"/>
          <p:cNvSpPr/>
          <p:nvPr/>
        </p:nvSpPr>
        <p:spPr>
          <a:xfrm>
            <a:off x="1170432" y="4050792"/>
            <a:ext cx="310896" cy="310896"/>
          </a:xfrm>
          <a:prstGeom prst="roundRect">
            <a:avLst>
              <a:gd name="adj" fmla="val 58824"/>
            </a:avLst>
          </a:prstGeom>
          <a:solidFill>
            <a:srgbClr val="F2B84B"/>
          </a:solidFill>
          <a:ln w="12700">
            <a:solidFill>
              <a:srgbClr val="F2B84B">
                <a:alpha val="0"/>
              </a:srgbClr>
            </a:solidFill>
            <a:prstDash val="solid"/>
          </a:ln>
        </p:spPr>
      </p:sp>
      <p:sp>
        <p:nvSpPr>
          <p:cNvPr id="20" name="Text 18"/>
          <p:cNvSpPr/>
          <p:nvPr/>
        </p:nvSpPr>
        <p:spPr>
          <a:xfrm>
            <a:off x="1216152" y="4105656"/>
            <a:ext cx="219456" cy="201168"/>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5</a:t>
            </a:r>
            <a:endParaRPr lang="en-US" sz="1200" dirty="0"/>
          </a:p>
        </p:txBody>
      </p:sp>
      <p:sp>
        <p:nvSpPr>
          <p:cNvPr id="21" name="Text 19"/>
          <p:cNvSpPr/>
          <p:nvPr/>
        </p:nvSpPr>
        <p:spPr>
          <a:xfrm>
            <a:off x="1609344" y="3986784"/>
            <a:ext cx="7863840" cy="338328"/>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Ser santo en mi vida diaria significa…</a:t>
            </a:r>
            <a:endParaRPr lang="en-US" sz="1600" dirty="0"/>
          </a:p>
        </p:txBody>
      </p:sp>
      <p:sp>
        <p:nvSpPr>
          <p:cNvPr id="22" name="Text 20"/>
          <p:cNvSpPr/>
          <p:nvPr/>
        </p:nvSpPr>
        <p:spPr>
          <a:xfrm>
            <a:off x="1143000" y="5285232"/>
            <a:ext cx="9875520" cy="320040"/>
          </a:xfrm>
          <a:prstGeom prst="rect">
            <a:avLst/>
          </a:prstGeom>
          <a:noFill/>
          <a:ln/>
        </p:spPr>
        <p:txBody>
          <a:bodyPr wrap="square" lIns="1016" tIns="1016" rIns="1016" bIns="1016" rtlCol="0" anchor="ctr">
            <a:normAutofit/>
          </a:bodyPr>
          <a:lstStyle/>
          <a:p>
            <a:pPr algn="ctr" indent="0" marL="0">
              <a:buNone/>
            </a:pPr>
            <a:r>
              <a:rPr lang="en-US" sz="1500" b="1" dirty="0">
                <a:solidFill>
                  <a:srgbClr val="2D8AD9"/>
                </a:solidFill>
                <a:latin typeface="Aptos" pitchFamily="34" charset="0"/>
                <a:ea typeface="Aptos" pitchFamily="34" charset="-122"/>
                <a:cs typeface="Aptos" pitchFamily="34" charset="-120"/>
              </a:rPr>
              <a:t>No buscamos repetir palabras: buscamos que puedan explicarlo con entendimiento.</a:t>
            </a:r>
            <a:endParaRPr lang="en-US" sz="1500" dirty="0"/>
          </a:p>
        </p:txBody>
      </p:sp>
      <p:sp>
        <p:nvSpPr>
          <p:cNvPr id="23" name="Text 21"/>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4" name="Text 22"/>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24</a:t>
            </a:r>
            <a:endParaRPr lang="en-US" sz="6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61522"/>
        </a:solidFill>
      </p:bgPr>
    </p:bg>
    <p:spTree>
      <p:nvGrpSpPr>
        <p:cNvPr id="1" name=""/>
        <p:cNvGrpSpPr/>
        <p:nvPr/>
      </p:nvGrpSpPr>
      <p:grpSpPr>
        <a:xfrm>
          <a:off x="0" y="0"/>
          <a:ext cx="0" cy="0"/>
          <a:chOff x="0" y="0"/>
          <a:chExt cx="0" cy="0"/>
        </a:xfrm>
      </p:grpSpPr>
      <p:pic>
        <p:nvPicPr>
          <p:cNvPr id="2" name="Image 0" descr="/mnt/data/a_wide_cinematic_landscape_scene_a_serene_sunris_batch_5.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56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MEMORICEMOS Y OREMOS</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Shape 4"/>
          <p:cNvSpPr/>
          <p:nvPr/>
        </p:nvSpPr>
        <p:spPr>
          <a:xfrm>
            <a:off x="804672" y="987552"/>
            <a:ext cx="5074920" cy="5029200"/>
          </a:xfrm>
          <a:prstGeom prst="roundRect">
            <a:avLst>
              <a:gd name="adj" fmla="val 2182"/>
            </a:avLst>
          </a:prstGeom>
          <a:solidFill>
            <a:srgbClr val="FFF9ED"/>
          </a:solidFill>
          <a:ln w="13970">
            <a:solidFill>
              <a:srgbClr val="F2B84B">
                <a:alpha val="90000"/>
              </a:srgbClr>
            </a:solidFill>
            <a:prstDash val="solid"/>
          </a:ln>
        </p:spPr>
      </p:sp>
      <p:sp>
        <p:nvSpPr>
          <p:cNvPr id="8" name="Text 5"/>
          <p:cNvSpPr/>
          <p:nvPr/>
        </p:nvSpPr>
        <p:spPr>
          <a:xfrm>
            <a:off x="1060704" y="1280160"/>
            <a:ext cx="4480560" cy="310896"/>
          </a:xfrm>
          <a:prstGeom prst="rect">
            <a:avLst/>
          </a:prstGeom>
          <a:noFill/>
          <a:ln/>
        </p:spPr>
        <p:txBody>
          <a:bodyPr wrap="square" lIns="1016" tIns="1016" rIns="1016" bIns="1016" rtlCol="0" anchor="ctr">
            <a:normAutofit/>
          </a:bodyPr>
          <a:lstStyle/>
          <a:p>
            <a:pPr algn="ctr" indent="0" marL="0">
              <a:buNone/>
            </a:pPr>
            <a:r>
              <a:rPr lang="en-US" sz="1500" b="1" dirty="0">
                <a:solidFill>
                  <a:srgbClr val="2D8AD9"/>
                </a:solidFill>
                <a:latin typeface="Aptos" pitchFamily="34" charset="0"/>
                <a:ea typeface="Aptos" pitchFamily="34" charset="-122"/>
                <a:cs typeface="Aptos" pitchFamily="34" charset="-120"/>
              </a:rPr>
              <a:t>Santidad de Dios:</a:t>
            </a:r>
            <a:endParaRPr lang="en-US" sz="1500" dirty="0"/>
          </a:p>
        </p:txBody>
      </p:sp>
      <p:sp>
        <p:nvSpPr>
          <p:cNvPr id="9" name="Text 6"/>
          <p:cNvSpPr/>
          <p:nvPr/>
        </p:nvSpPr>
        <p:spPr>
          <a:xfrm>
            <a:off x="1078992" y="1737360"/>
            <a:ext cx="4434840" cy="841248"/>
          </a:xfrm>
          <a:prstGeom prst="rect">
            <a:avLst/>
          </a:prstGeom>
          <a:noFill/>
          <a:ln/>
        </p:spPr>
        <p:txBody>
          <a:bodyPr wrap="square" lIns="1016" tIns="1016" rIns="1016" bIns="1016" rtlCol="0" anchor="ctr">
            <a:normAutofit/>
          </a:bodyPr>
          <a:lstStyle/>
          <a:p>
            <a:pPr algn="ctr" indent="0" marL="0">
              <a:buNone/>
            </a:pPr>
            <a:r>
              <a:rPr lang="en-US" sz="2200" b="1" dirty="0">
                <a:solidFill>
                  <a:srgbClr val="0A1B2A"/>
                </a:solidFill>
                <a:latin typeface="Aptos" pitchFamily="34" charset="0"/>
                <a:ea typeface="Aptos" pitchFamily="34" charset="-122"/>
                <a:cs typeface="Aptos" pitchFamily="34" charset="-120"/>
              </a:rPr>
              <a:t>Dios es puro, separado del pecado y apartado sobre toda su creación.</a:t>
            </a:r>
            <a:endParaRPr lang="en-US" sz="2200" dirty="0"/>
          </a:p>
        </p:txBody>
      </p:sp>
      <p:sp>
        <p:nvSpPr>
          <p:cNvPr id="10" name="Shape 7"/>
          <p:cNvSpPr/>
          <p:nvPr/>
        </p:nvSpPr>
        <p:spPr>
          <a:xfrm>
            <a:off x="1170432" y="2880360"/>
            <a:ext cx="4160520" cy="914400"/>
          </a:xfrm>
          <a:prstGeom prst="roundRect">
            <a:avLst>
              <a:gd name="adj" fmla="val 12000"/>
            </a:avLst>
          </a:prstGeom>
          <a:solidFill>
            <a:srgbClr val="FFF9ED"/>
          </a:solidFill>
          <a:ln w="13970">
            <a:solidFill>
              <a:srgbClr val="F2B84B">
                <a:alpha val="90000"/>
              </a:srgbClr>
            </a:solidFill>
            <a:prstDash val="solid"/>
          </a:ln>
        </p:spPr>
      </p:sp>
      <p:sp>
        <p:nvSpPr>
          <p:cNvPr id="11" name="Text 8"/>
          <p:cNvSpPr/>
          <p:nvPr/>
        </p:nvSpPr>
        <p:spPr>
          <a:xfrm>
            <a:off x="1316736" y="3008376"/>
            <a:ext cx="388620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1 Pedro 1:16</a:t>
            </a:r>
            <a:endParaRPr lang="en-US" sz="1100" dirty="0"/>
          </a:p>
        </p:txBody>
      </p:sp>
      <p:sp>
        <p:nvSpPr>
          <p:cNvPr id="12" name="Text 9"/>
          <p:cNvSpPr/>
          <p:nvPr/>
        </p:nvSpPr>
        <p:spPr>
          <a:xfrm>
            <a:off x="1316736" y="3319272"/>
            <a:ext cx="3867912" cy="329184"/>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“Sed santos, porque yo soy santo.”</a:t>
            </a:r>
            <a:endParaRPr lang="en-US" sz="1600" dirty="0"/>
          </a:p>
        </p:txBody>
      </p:sp>
      <p:sp>
        <p:nvSpPr>
          <p:cNvPr id="13" name="Text 10"/>
          <p:cNvSpPr/>
          <p:nvPr/>
        </p:nvSpPr>
        <p:spPr>
          <a:xfrm>
            <a:off x="1024128" y="4325112"/>
            <a:ext cx="4480560" cy="594360"/>
          </a:xfrm>
          <a:prstGeom prst="rect">
            <a:avLst/>
          </a:prstGeom>
          <a:noFill/>
          <a:ln/>
        </p:spPr>
        <p:txBody>
          <a:bodyPr wrap="square" lIns="1016" tIns="1016" rIns="1016" bIns="1016" rtlCol="0" anchor="ctr">
            <a:normAutofit/>
          </a:bodyPr>
          <a:lstStyle/>
          <a:p>
            <a:pPr algn="ctr" indent="0" marL="0">
              <a:buNone/>
            </a:pPr>
            <a:r>
              <a:rPr lang="en-US" sz="1500" b="1" dirty="0">
                <a:solidFill>
                  <a:srgbClr val="2D8AD9"/>
                </a:solidFill>
                <a:latin typeface="Aptos" pitchFamily="34" charset="0"/>
                <a:ea typeface="Aptos" pitchFamily="34" charset="-122"/>
                <a:cs typeface="Aptos" pitchFamily="34" charset="-120"/>
              </a:rPr>
              <a:t>Frase corta: Dios es santo; en Cristo me acerca y me aparta para Él.</a:t>
            </a:r>
            <a:endParaRPr lang="en-US" sz="1500" dirty="0"/>
          </a:p>
        </p:txBody>
      </p:sp>
      <p:sp>
        <p:nvSpPr>
          <p:cNvPr id="14" name="Shape 11"/>
          <p:cNvSpPr/>
          <p:nvPr/>
        </p:nvSpPr>
        <p:spPr>
          <a:xfrm>
            <a:off x="6446520" y="1234440"/>
            <a:ext cx="4434840" cy="4160520"/>
          </a:xfrm>
          <a:prstGeom prst="roundRect">
            <a:avLst>
              <a:gd name="adj" fmla="val 2637"/>
            </a:avLst>
          </a:prstGeom>
          <a:solidFill>
            <a:srgbClr val="0B2133"/>
          </a:solidFill>
          <a:ln w="13970">
            <a:solidFill>
              <a:srgbClr val="F2B84B">
                <a:alpha val="90000"/>
              </a:srgbClr>
            </a:solidFill>
            <a:prstDash val="solid"/>
          </a:ln>
        </p:spPr>
      </p:sp>
      <p:sp>
        <p:nvSpPr>
          <p:cNvPr id="15" name="Text 12"/>
          <p:cNvSpPr/>
          <p:nvPr/>
        </p:nvSpPr>
        <p:spPr>
          <a:xfrm>
            <a:off x="6858000" y="1600200"/>
            <a:ext cx="3566160" cy="411480"/>
          </a:xfrm>
          <a:prstGeom prst="rect">
            <a:avLst/>
          </a:prstGeom>
          <a:noFill/>
          <a:ln/>
        </p:spPr>
        <p:txBody>
          <a:bodyPr wrap="square" lIns="0" tIns="0" rIns="0" bIns="0" rtlCol="0" anchor="ctr"/>
          <a:lstStyle/>
          <a:p>
            <a:pPr algn="ctr" indent="0" marL="0">
              <a:buNone/>
            </a:pPr>
            <a:r>
              <a:rPr lang="en-US" sz="2500" b="1" dirty="0">
                <a:solidFill>
                  <a:srgbClr val="FFD37A"/>
                </a:solidFill>
              </a:rPr>
              <a:t>OREMOS</a:t>
            </a:r>
            <a:endParaRPr lang="en-US" sz="2500" dirty="0"/>
          </a:p>
        </p:txBody>
      </p:sp>
      <p:sp>
        <p:nvSpPr>
          <p:cNvPr id="16" name="Text 13"/>
          <p:cNvSpPr/>
          <p:nvPr/>
        </p:nvSpPr>
        <p:spPr>
          <a:xfrm>
            <a:off x="6903720" y="2331720"/>
            <a:ext cx="3566160" cy="1554480"/>
          </a:xfrm>
          <a:prstGeom prst="rect">
            <a:avLst/>
          </a:prstGeom>
          <a:noFill/>
          <a:ln/>
        </p:spPr>
        <p:txBody>
          <a:bodyPr wrap="square" lIns="1016" tIns="1016" rIns="1016" bIns="1016" rtlCol="0" anchor="ctr">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Señor, Tú eres santo. Enséñanos a reverenciarte, a no tratar el pecado como algo pequeño, y a confiar en Cristo, quien nos acerca a Ti. Amén.</a:t>
            </a:r>
            <a:endParaRPr lang="en-US" sz="1800" dirty="0"/>
          </a:p>
        </p:txBody>
      </p:sp>
      <p:sp>
        <p:nvSpPr>
          <p:cNvPr id="17" name="Text 14"/>
          <p:cNvSpPr/>
          <p:nvPr/>
        </p:nvSpPr>
        <p:spPr>
          <a:xfrm>
            <a:off x="6720840" y="4617720"/>
            <a:ext cx="3886200" cy="384048"/>
          </a:xfrm>
          <a:prstGeom prst="rect">
            <a:avLst/>
          </a:prstGeom>
          <a:noFill/>
          <a:ln/>
        </p:spPr>
        <p:txBody>
          <a:bodyPr wrap="square" lIns="1016" tIns="1016" rIns="1016" bIns="1016" rtlCol="0" anchor="ctr">
            <a:normAutofit/>
          </a:bodyPr>
          <a:lstStyle/>
          <a:p>
            <a:pPr algn="ctr" indent="0" marL="0">
              <a:buNone/>
            </a:pPr>
            <a:r>
              <a:rPr lang="en-US" sz="1400" dirty="0">
                <a:solidFill>
                  <a:srgbClr val="FFD37A"/>
                </a:solidFill>
                <a:latin typeface="Aptos" pitchFamily="34" charset="0"/>
                <a:ea typeface="Aptos" pitchFamily="34" charset="-122"/>
                <a:cs typeface="Aptos" pitchFamily="34" charset="-120"/>
              </a:rPr>
              <a:t>Reto en casa: lee Isaías 6:1-5 y escribe una respuesta a Dios.</a:t>
            </a:r>
            <a:endParaRPr lang="en-US" sz="1400" dirty="0"/>
          </a:p>
        </p:txBody>
      </p:sp>
      <p:sp>
        <p:nvSpPr>
          <p:cNvPr id="18" name="Text 15"/>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9" name="Text 16"/>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25</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61522"/>
        </a:solidFill>
      </p:bgPr>
    </p:bg>
    <p:spTree>
      <p:nvGrpSpPr>
        <p:cNvPr id="1" name=""/>
        <p:cNvGrpSpPr/>
        <p:nvPr/>
      </p:nvGrpSpPr>
      <p:grpSpPr>
        <a:xfrm>
          <a:off x="0" y="0"/>
          <a:ext cx="0" cy="0"/>
          <a:chOff x="0" y="0"/>
          <a:chExt cx="0" cy="0"/>
        </a:xfrm>
      </p:grpSpPr>
      <p:pic>
        <p:nvPicPr>
          <p:cNvPr id="2" name="Image 0" descr="/mnt/data/a_wide_epic_highly_detailed_fantasy_landscape_sc_batch_1.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38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DEFINICIÓN CLARA</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Shape 4"/>
          <p:cNvSpPr/>
          <p:nvPr/>
        </p:nvSpPr>
        <p:spPr>
          <a:xfrm>
            <a:off x="658368" y="1024128"/>
            <a:ext cx="5074920" cy="4526280"/>
          </a:xfrm>
          <a:prstGeom prst="roundRect">
            <a:avLst>
              <a:gd name="adj" fmla="val 2424"/>
            </a:avLst>
          </a:prstGeom>
          <a:solidFill>
            <a:srgbClr val="0B2133"/>
          </a:solidFill>
          <a:ln w="13970">
            <a:solidFill>
              <a:srgbClr val="F2B84B">
                <a:alpha val="90000"/>
              </a:srgbClr>
            </a:solidFill>
            <a:prstDash val="solid"/>
          </a:ln>
        </p:spPr>
      </p:sp>
      <p:sp>
        <p:nvSpPr>
          <p:cNvPr id="8" name="Text 5"/>
          <p:cNvSpPr/>
          <p:nvPr/>
        </p:nvSpPr>
        <p:spPr>
          <a:xfrm>
            <a:off x="960120" y="1298448"/>
            <a:ext cx="4114800" cy="292608"/>
          </a:xfrm>
          <a:prstGeom prst="rect">
            <a:avLst/>
          </a:prstGeom>
          <a:noFill/>
          <a:ln/>
        </p:spPr>
        <p:txBody>
          <a:bodyPr wrap="square" lIns="0" tIns="0" rIns="0" bIns="0" rtlCol="0" anchor="ctr"/>
          <a:lstStyle/>
          <a:p>
            <a:pPr indent="0" marL="0">
              <a:buNone/>
            </a:pPr>
            <a:r>
              <a:rPr lang="en-US" sz="1800" b="1" dirty="0">
                <a:solidFill>
                  <a:srgbClr val="F2B84B"/>
                </a:solidFill>
              </a:rPr>
              <a:t>Santidad de Dios</a:t>
            </a:r>
            <a:endParaRPr lang="en-US" sz="1800" dirty="0"/>
          </a:p>
        </p:txBody>
      </p:sp>
      <p:sp>
        <p:nvSpPr>
          <p:cNvPr id="9" name="Text 6"/>
          <p:cNvSpPr/>
          <p:nvPr/>
        </p:nvSpPr>
        <p:spPr>
          <a:xfrm>
            <a:off x="932688" y="1755648"/>
            <a:ext cx="4343400" cy="868680"/>
          </a:xfrm>
          <a:prstGeom prst="rect">
            <a:avLst/>
          </a:prstGeom>
          <a:noFill/>
          <a:ln/>
        </p:spPr>
        <p:txBody>
          <a:bodyPr wrap="square" lIns="1016" tIns="1016" rIns="1016" bIns="1016" rtlCol="0" anchor="ctr">
            <a:normAutofit/>
          </a:bodyPr>
          <a:lstStyle/>
          <a:p>
            <a:pPr algn="l" indent="0" marL="0">
              <a:buNone/>
            </a:pPr>
            <a:r>
              <a:rPr lang="en-US" sz="1900" b="1" dirty="0">
                <a:solidFill>
                  <a:srgbClr val="FFFFFF"/>
                </a:solidFill>
                <a:latin typeface="Aptos" pitchFamily="34" charset="0"/>
                <a:ea typeface="Aptos" pitchFamily="34" charset="-122"/>
                <a:cs typeface="Aptos" pitchFamily="34" charset="-120"/>
              </a:rPr>
              <a:t>Dios es completamente puro, sin pecado, sin maldad y sin oscuridad.</a:t>
            </a:r>
            <a:endParaRPr lang="en-US" sz="1900" dirty="0"/>
          </a:p>
        </p:txBody>
      </p:sp>
      <p:sp>
        <p:nvSpPr>
          <p:cNvPr id="10" name="Text 7"/>
          <p:cNvSpPr/>
          <p:nvPr/>
        </p:nvSpPr>
        <p:spPr>
          <a:xfrm>
            <a:off x="932688" y="2788920"/>
            <a:ext cx="4480560" cy="1143000"/>
          </a:xfrm>
          <a:prstGeom prst="rect">
            <a:avLst/>
          </a:prstGeom>
          <a:noFill/>
          <a:ln/>
        </p:spPr>
        <p:txBody>
          <a:bodyPr wrap="square" lIns="1016" tIns="1016" rIns="1016" bIns="1016" rtlCol="0" anchor="ctr">
            <a:normAutofit/>
          </a:bodyPr>
          <a:lstStyle/>
          <a:p>
            <a:pPr algn="l" indent="0" marL="0">
              <a:buNone/>
            </a:pPr>
            <a:r>
              <a:rPr lang="en-US" sz="1700" dirty="0">
                <a:solidFill>
                  <a:srgbClr val="FFF9ED"/>
                </a:solidFill>
                <a:latin typeface="Aptos" pitchFamily="34" charset="0"/>
                <a:ea typeface="Aptos" pitchFamily="34" charset="-122"/>
                <a:cs typeface="Aptos" pitchFamily="34" charset="-120"/>
              </a:rPr>
              <a:t>Pero santidad también significa que Dios está apartado: Él es distinto de todo lo creado, alto, único y digno de reverencia.</a:t>
            </a:r>
            <a:endParaRPr lang="en-US" sz="1700" dirty="0"/>
          </a:p>
        </p:txBody>
      </p:sp>
      <p:sp>
        <p:nvSpPr>
          <p:cNvPr id="11" name="Text 8"/>
          <p:cNvSpPr/>
          <p:nvPr/>
        </p:nvSpPr>
        <p:spPr>
          <a:xfrm>
            <a:off x="932688" y="4434840"/>
            <a:ext cx="4389120" cy="402336"/>
          </a:xfrm>
          <a:prstGeom prst="rect">
            <a:avLst/>
          </a:prstGeom>
          <a:noFill/>
          <a:ln/>
        </p:spPr>
        <p:txBody>
          <a:bodyPr wrap="square" lIns="1016" tIns="1016" rIns="1016" bIns="1016" rtlCol="0" anchor="ctr">
            <a:normAutofit/>
          </a:bodyPr>
          <a:lstStyle/>
          <a:p>
            <a:pPr algn="l" indent="0" marL="0">
              <a:buNone/>
            </a:pPr>
            <a:r>
              <a:rPr lang="en-US" sz="1700" b="1" dirty="0">
                <a:solidFill>
                  <a:srgbClr val="FFD37A"/>
                </a:solidFill>
                <a:latin typeface="Aptos" pitchFamily="34" charset="0"/>
                <a:ea typeface="Aptos" pitchFamily="34" charset="-122"/>
                <a:cs typeface="Aptos" pitchFamily="34" charset="-120"/>
              </a:rPr>
              <a:t>Idea central: Dios no es común. Dios es santo.</a:t>
            </a:r>
            <a:endParaRPr lang="en-US" sz="1700" dirty="0"/>
          </a:p>
        </p:txBody>
      </p:sp>
      <p:sp>
        <p:nvSpPr>
          <p:cNvPr id="12" name="Shape 9"/>
          <p:cNvSpPr/>
          <p:nvPr/>
        </p:nvSpPr>
        <p:spPr>
          <a:xfrm>
            <a:off x="6400800" y="1234440"/>
            <a:ext cx="4846320" cy="1417320"/>
          </a:xfrm>
          <a:prstGeom prst="roundRect">
            <a:avLst>
              <a:gd name="adj" fmla="val 7742"/>
            </a:avLst>
          </a:prstGeom>
          <a:solidFill>
            <a:srgbClr val="FFF9ED"/>
          </a:solidFill>
          <a:ln w="13970">
            <a:solidFill>
              <a:srgbClr val="F2B84B">
                <a:alpha val="90000"/>
              </a:srgbClr>
            </a:solidFill>
            <a:prstDash val="solid"/>
          </a:ln>
        </p:spPr>
      </p:sp>
      <p:sp>
        <p:nvSpPr>
          <p:cNvPr id="13" name="Text 10"/>
          <p:cNvSpPr/>
          <p:nvPr/>
        </p:nvSpPr>
        <p:spPr>
          <a:xfrm>
            <a:off x="6547104" y="1362456"/>
            <a:ext cx="457200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1 Juan 1:5</a:t>
            </a:r>
            <a:endParaRPr lang="en-US" sz="1100" dirty="0"/>
          </a:p>
        </p:txBody>
      </p:sp>
      <p:sp>
        <p:nvSpPr>
          <p:cNvPr id="14" name="Text 11"/>
          <p:cNvSpPr/>
          <p:nvPr/>
        </p:nvSpPr>
        <p:spPr>
          <a:xfrm>
            <a:off x="6547104" y="1673352"/>
            <a:ext cx="4553712" cy="832104"/>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“Dios es luz, y no hay ningunas tinieblas en él.”</a:t>
            </a:r>
            <a:endParaRPr lang="en-US" sz="1600" dirty="0"/>
          </a:p>
        </p:txBody>
      </p:sp>
      <p:sp>
        <p:nvSpPr>
          <p:cNvPr id="15" name="Shape 12"/>
          <p:cNvSpPr/>
          <p:nvPr/>
        </p:nvSpPr>
        <p:spPr>
          <a:xfrm>
            <a:off x="6400800" y="2971800"/>
            <a:ext cx="4846320" cy="1508760"/>
          </a:xfrm>
          <a:prstGeom prst="roundRect">
            <a:avLst>
              <a:gd name="adj" fmla="val 7273"/>
            </a:avLst>
          </a:prstGeom>
          <a:solidFill>
            <a:srgbClr val="FFF9ED"/>
          </a:solidFill>
          <a:ln w="13970">
            <a:solidFill>
              <a:srgbClr val="F2B84B">
                <a:alpha val="90000"/>
              </a:srgbClr>
            </a:solidFill>
            <a:prstDash val="solid"/>
          </a:ln>
        </p:spPr>
      </p:sp>
      <p:sp>
        <p:nvSpPr>
          <p:cNvPr id="16" name="Text 13"/>
          <p:cNvSpPr/>
          <p:nvPr/>
        </p:nvSpPr>
        <p:spPr>
          <a:xfrm>
            <a:off x="6547104" y="3099816"/>
            <a:ext cx="457200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Isaías 57:15</a:t>
            </a:r>
            <a:endParaRPr lang="en-US" sz="1100" dirty="0"/>
          </a:p>
        </p:txBody>
      </p:sp>
      <p:sp>
        <p:nvSpPr>
          <p:cNvPr id="17" name="Text 14"/>
          <p:cNvSpPr/>
          <p:nvPr/>
        </p:nvSpPr>
        <p:spPr>
          <a:xfrm>
            <a:off x="6547104" y="3410712"/>
            <a:ext cx="4553712" cy="923544"/>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“El Alto y Sublime, el que habita la eternidad, y cuyo nombre es el Santo.”</a:t>
            </a:r>
            <a:endParaRPr lang="en-US" sz="1600" dirty="0"/>
          </a:p>
        </p:txBody>
      </p:sp>
      <p:sp>
        <p:nvSpPr>
          <p:cNvPr id="18" name="Text 15"/>
          <p:cNvSpPr/>
          <p:nvPr/>
        </p:nvSpPr>
        <p:spPr>
          <a:xfrm>
            <a:off x="6583680" y="4956048"/>
            <a:ext cx="4480560" cy="384048"/>
          </a:xfrm>
          <a:prstGeom prst="rect">
            <a:avLst/>
          </a:prstGeom>
          <a:noFill/>
          <a:ln/>
        </p:spPr>
        <p:txBody>
          <a:bodyPr wrap="square" lIns="1016" tIns="1016" rIns="1016" bIns="1016" rtlCol="0" anchor="ctr">
            <a:normAutofit/>
          </a:bodyPr>
          <a:lstStyle/>
          <a:p>
            <a:pPr algn="l" indent="0" marL="0">
              <a:buNone/>
            </a:pPr>
            <a:r>
              <a:rPr lang="en-US" sz="1400" b="1" dirty="0">
                <a:solidFill>
                  <a:srgbClr val="FFD37A"/>
                </a:solidFill>
                <a:latin typeface="Aptos" pitchFamily="34" charset="0"/>
                <a:ea typeface="Aptos" pitchFamily="34" charset="-122"/>
                <a:cs typeface="Aptos" pitchFamily="34" charset="-120"/>
              </a:rPr>
              <a:t>Pregunta: ¿qué parte entiendes mejor: pureza o separación? ¿Por qué?</a:t>
            </a:r>
            <a:endParaRPr lang="en-US" sz="1400" dirty="0"/>
          </a:p>
        </p:txBody>
      </p:sp>
      <p:sp>
        <p:nvSpPr>
          <p:cNvPr id="19" name="Text 16"/>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0" name="Text 17"/>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3</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VAMOS A LAS ESCRITURAS</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658368" y="941832"/>
            <a:ext cx="5257800" cy="5029200"/>
          </a:xfrm>
          <a:prstGeom prst="roundRect">
            <a:avLst>
              <a:gd name="adj" fmla="val 2182"/>
            </a:avLst>
          </a:prstGeom>
          <a:solidFill>
            <a:srgbClr val="FFF9ED"/>
          </a:solidFill>
          <a:ln w="13970">
            <a:solidFill>
              <a:srgbClr val="F2B84B">
                <a:alpha val="90000"/>
              </a:srgbClr>
            </a:solidFill>
            <a:prstDash val="solid"/>
          </a:ln>
        </p:spPr>
      </p:sp>
      <p:sp>
        <p:nvSpPr>
          <p:cNvPr id="6" name="Text 4"/>
          <p:cNvSpPr/>
          <p:nvPr/>
        </p:nvSpPr>
        <p:spPr>
          <a:xfrm>
            <a:off x="914400" y="1207008"/>
            <a:ext cx="4617720" cy="502920"/>
          </a:xfrm>
          <a:prstGeom prst="rect">
            <a:avLst/>
          </a:prstGeom>
          <a:noFill/>
          <a:ln/>
        </p:spPr>
        <p:txBody>
          <a:bodyPr wrap="square" lIns="1016" tIns="1016" rIns="1016" bIns="1016" rtlCol="0" anchor="ctr">
            <a:normAutofit/>
          </a:bodyPr>
          <a:lstStyle/>
          <a:p>
            <a:pPr algn="l" indent="0" marL="0">
              <a:buNone/>
            </a:pPr>
            <a:r>
              <a:rPr lang="en-US" sz="1700" b="1" dirty="0">
                <a:solidFill>
                  <a:srgbClr val="0A1B2A"/>
                </a:solidFill>
                <a:latin typeface="Aptos" pitchFamily="34" charset="0"/>
                <a:ea typeface="Aptos" pitchFamily="34" charset="-122"/>
                <a:cs typeface="Aptos" pitchFamily="34" charset="-120"/>
              </a:rPr>
              <a:t>Lean y descubran: ¿qué enseña cada texto sobre la santidad de Dios?</a:t>
            </a:r>
            <a:endParaRPr lang="en-US" sz="1700" dirty="0"/>
          </a:p>
        </p:txBody>
      </p:sp>
      <p:sp>
        <p:nvSpPr>
          <p:cNvPr id="7" name="Text 5"/>
          <p:cNvSpPr/>
          <p:nvPr/>
        </p:nvSpPr>
        <p:spPr>
          <a:xfrm>
            <a:off x="914400" y="1874520"/>
            <a:ext cx="1691640" cy="201168"/>
          </a:xfrm>
          <a:prstGeom prst="rect">
            <a:avLst/>
          </a:prstGeom>
          <a:noFill/>
          <a:ln/>
        </p:spPr>
        <p:txBody>
          <a:bodyPr wrap="square" lIns="0" tIns="0" rIns="0" bIns="0" rtlCol="0" anchor="ctr">
            <a:normAutofit/>
          </a:bodyPr>
          <a:lstStyle/>
          <a:p>
            <a:pPr indent="0" marL="0">
              <a:buNone/>
            </a:pPr>
            <a:r>
              <a:rPr lang="en-US" sz="1050" b="1" dirty="0">
                <a:solidFill>
                  <a:srgbClr val="2D8AD9"/>
                </a:solidFill>
              </a:rPr>
              <a:t>Isaías 6:1-5</a:t>
            </a:r>
            <a:endParaRPr lang="en-US" sz="1050" dirty="0"/>
          </a:p>
        </p:txBody>
      </p:sp>
      <p:sp>
        <p:nvSpPr>
          <p:cNvPr id="8" name="Text 6"/>
          <p:cNvSpPr/>
          <p:nvPr/>
        </p:nvSpPr>
        <p:spPr>
          <a:xfrm>
            <a:off x="2743200" y="1810512"/>
            <a:ext cx="2423160" cy="292608"/>
          </a:xfrm>
          <a:prstGeom prst="rect">
            <a:avLst/>
          </a:prstGeom>
          <a:noFill/>
          <a:ln/>
        </p:spPr>
        <p:txBody>
          <a:bodyPr wrap="square" lIns="1016" tIns="1016" rIns="1016" bIns="1016" rtlCol="0" anchor="ctr">
            <a:normAutofit/>
          </a:bodyPr>
          <a:lstStyle/>
          <a:p>
            <a:pPr algn="l" indent="0" marL="0">
              <a:buNone/>
            </a:pPr>
            <a:r>
              <a:rPr lang="en-US" sz="1200" dirty="0">
                <a:solidFill>
                  <a:srgbClr val="0A1B2A"/>
                </a:solidFill>
                <a:latin typeface="Aptos" pitchFamily="34" charset="0"/>
                <a:ea typeface="Aptos" pitchFamily="34" charset="-122"/>
                <a:cs typeface="Aptos" pitchFamily="34" charset="-120"/>
              </a:rPr>
              <a:t>Santo, santo, santo.</a:t>
            </a:r>
            <a:endParaRPr lang="en-US" sz="1200" dirty="0"/>
          </a:p>
        </p:txBody>
      </p:sp>
      <p:sp>
        <p:nvSpPr>
          <p:cNvPr id="9" name="Text 7"/>
          <p:cNvSpPr/>
          <p:nvPr/>
        </p:nvSpPr>
        <p:spPr>
          <a:xfrm>
            <a:off x="914400" y="2350008"/>
            <a:ext cx="1691640" cy="201168"/>
          </a:xfrm>
          <a:prstGeom prst="rect">
            <a:avLst/>
          </a:prstGeom>
          <a:noFill/>
          <a:ln/>
        </p:spPr>
        <p:txBody>
          <a:bodyPr wrap="square" lIns="0" tIns="0" rIns="0" bIns="0" rtlCol="0" anchor="ctr">
            <a:normAutofit/>
          </a:bodyPr>
          <a:lstStyle/>
          <a:p>
            <a:pPr indent="0" marL="0">
              <a:buNone/>
            </a:pPr>
            <a:r>
              <a:rPr lang="en-US" sz="1050" b="1" dirty="0">
                <a:solidFill>
                  <a:srgbClr val="2D8AD9"/>
                </a:solidFill>
              </a:rPr>
              <a:t>Levítico 10:1-3</a:t>
            </a:r>
            <a:endParaRPr lang="en-US" sz="1050" dirty="0"/>
          </a:p>
        </p:txBody>
      </p:sp>
      <p:sp>
        <p:nvSpPr>
          <p:cNvPr id="10" name="Text 8"/>
          <p:cNvSpPr/>
          <p:nvPr/>
        </p:nvSpPr>
        <p:spPr>
          <a:xfrm>
            <a:off x="2743200" y="2286000"/>
            <a:ext cx="2423160" cy="292608"/>
          </a:xfrm>
          <a:prstGeom prst="rect">
            <a:avLst/>
          </a:prstGeom>
          <a:noFill/>
          <a:ln/>
        </p:spPr>
        <p:txBody>
          <a:bodyPr wrap="square" lIns="1016" tIns="1016" rIns="1016" bIns="1016" rtlCol="0" anchor="ctr">
            <a:normAutofit/>
          </a:bodyPr>
          <a:lstStyle/>
          <a:p>
            <a:pPr algn="l" indent="0" marL="0">
              <a:buNone/>
            </a:pPr>
            <a:r>
              <a:rPr lang="en-US" sz="1200" dirty="0">
                <a:solidFill>
                  <a:srgbClr val="0A1B2A"/>
                </a:solidFill>
                <a:latin typeface="Aptos" pitchFamily="34" charset="0"/>
                <a:ea typeface="Aptos" pitchFamily="34" charset="-122"/>
                <a:cs typeface="Aptos" pitchFamily="34" charset="-120"/>
              </a:rPr>
              <a:t>Dios debe ser tratado como santo.</a:t>
            </a:r>
            <a:endParaRPr lang="en-US" sz="1200" dirty="0"/>
          </a:p>
        </p:txBody>
      </p:sp>
      <p:sp>
        <p:nvSpPr>
          <p:cNvPr id="11" name="Text 9"/>
          <p:cNvSpPr/>
          <p:nvPr/>
        </p:nvSpPr>
        <p:spPr>
          <a:xfrm>
            <a:off x="914400" y="2825496"/>
            <a:ext cx="1691640" cy="201168"/>
          </a:xfrm>
          <a:prstGeom prst="rect">
            <a:avLst/>
          </a:prstGeom>
          <a:noFill/>
          <a:ln/>
        </p:spPr>
        <p:txBody>
          <a:bodyPr wrap="square" lIns="0" tIns="0" rIns="0" bIns="0" rtlCol="0" anchor="ctr">
            <a:normAutofit/>
          </a:bodyPr>
          <a:lstStyle/>
          <a:p>
            <a:pPr indent="0" marL="0">
              <a:buNone/>
            </a:pPr>
            <a:r>
              <a:rPr lang="en-US" sz="1050" b="1" dirty="0">
                <a:solidFill>
                  <a:srgbClr val="2D8AD9"/>
                </a:solidFill>
              </a:rPr>
              <a:t>1 Samuel 2:2</a:t>
            </a:r>
            <a:endParaRPr lang="en-US" sz="1050" dirty="0"/>
          </a:p>
        </p:txBody>
      </p:sp>
      <p:sp>
        <p:nvSpPr>
          <p:cNvPr id="12" name="Text 10"/>
          <p:cNvSpPr/>
          <p:nvPr/>
        </p:nvSpPr>
        <p:spPr>
          <a:xfrm>
            <a:off x="2743200" y="2761488"/>
            <a:ext cx="2423160" cy="292608"/>
          </a:xfrm>
          <a:prstGeom prst="rect">
            <a:avLst/>
          </a:prstGeom>
          <a:noFill/>
          <a:ln/>
        </p:spPr>
        <p:txBody>
          <a:bodyPr wrap="square" lIns="1016" tIns="1016" rIns="1016" bIns="1016" rtlCol="0" anchor="ctr">
            <a:normAutofit/>
          </a:bodyPr>
          <a:lstStyle/>
          <a:p>
            <a:pPr algn="l" indent="0" marL="0">
              <a:buNone/>
            </a:pPr>
            <a:r>
              <a:rPr lang="en-US" sz="1200" dirty="0">
                <a:solidFill>
                  <a:srgbClr val="0A1B2A"/>
                </a:solidFill>
                <a:latin typeface="Aptos" pitchFamily="34" charset="0"/>
                <a:ea typeface="Aptos" pitchFamily="34" charset="-122"/>
                <a:cs typeface="Aptos" pitchFamily="34" charset="-120"/>
              </a:rPr>
              <a:t>No hay santo como Jehová.</a:t>
            </a:r>
            <a:endParaRPr lang="en-US" sz="1200" dirty="0"/>
          </a:p>
        </p:txBody>
      </p:sp>
      <p:sp>
        <p:nvSpPr>
          <p:cNvPr id="13" name="Text 11"/>
          <p:cNvSpPr/>
          <p:nvPr/>
        </p:nvSpPr>
        <p:spPr>
          <a:xfrm>
            <a:off x="914400" y="3300984"/>
            <a:ext cx="1691640" cy="201168"/>
          </a:xfrm>
          <a:prstGeom prst="rect">
            <a:avLst/>
          </a:prstGeom>
          <a:noFill/>
          <a:ln/>
        </p:spPr>
        <p:txBody>
          <a:bodyPr wrap="square" lIns="0" tIns="0" rIns="0" bIns="0" rtlCol="0" anchor="ctr">
            <a:normAutofit/>
          </a:bodyPr>
          <a:lstStyle/>
          <a:p>
            <a:pPr indent="0" marL="0">
              <a:buNone/>
            </a:pPr>
            <a:r>
              <a:rPr lang="en-US" sz="1050" b="1" dirty="0">
                <a:solidFill>
                  <a:srgbClr val="2D8AD9"/>
                </a:solidFill>
              </a:rPr>
              <a:t>Habacuc 1:13</a:t>
            </a:r>
            <a:endParaRPr lang="en-US" sz="1050" dirty="0"/>
          </a:p>
        </p:txBody>
      </p:sp>
      <p:sp>
        <p:nvSpPr>
          <p:cNvPr id="14" name="Text 12"/>
          <p:cNvSpPr/>
          <p:nvPr/>
        </p:nvSpPr>
        <p:spPr>
          <a:xfrm>
            <a:off x="2743200" y="3236976"/>
            <a:ext cx="2423160" cy="292608"/>
          </a:xfrm>
          <a:prstGeom prst="rect">
            <a:avLst/>
          </a:prstGeom>
          <a:noFill/>
          <a:ln/>
        </p:spPr>
        <p:txBody>
          <a:bodyPr wrap="square" lIns="1016" tIns="1016" rIns="1016" bIns="1016" rtlCol="0" anchor="ctr">
            <a:normAutofit/>
          </a:bodyPr>
          <a:lstStyle/>
          <a:p>
            <a:pPr algn="l" indent="0" marL="0">
              <a:buNone/>
            </a:pPr>
            <a:r>
              <a:rPr lang="en-US" sz="1200" dirty="0">
                <a:solidFill>
                  <a:srgbClr val="0A1B2A"/>
                </a:solidFill>
                <a:latin typeface="Aptos" pitchFamily="34" charset="0"/>
                <a:ea typeface="Aptos" pitchFamily="34" charset="-122"/>
                <a:cs typeface="Aptos" pitchFamily="34" charset="-120"/>
              </a:rPr>
              <a:t>Dios es limpio de ojos para ver el mal.</a:t>
            </a:r>
            <a:endParaRPr lang="en-US" sz="1200" dirty="0"/>
          </a:p>
        </p:txBody>
      </p:sp>
      <p:sp>
        <p:nvSpPr>
          <p:cNvPr id="15" name="Text 13"/>
          <p:cNvSpPr/>
          <p:nvPr/>
        </p:nvSpPr>
        <p:spPr>
          <a:xfrm>
            <a:off x="914400" y="3776472"/>
            <a:ext cx="1691640" cy="201168"/>
          </a:xfrm>
          <a:prstGeom prst="rect">
            <a:avLst/>
          </a:prstGeom>
          <a:noFill/>
          <a:ln/>
        </p:spPr>
        <p:txBody>
          <a:bodyPr wrap="square" lIns="0" tIns="0" rIns="0" bIns="0" rtlCol="0" anchor="ctr">
            <a:normAutofit/>
          </a:bodyPr>
          <a:lstStyle/>
          <a:p>
            <a:pPr indent="0" marL="0">
              <a:buNone/>
            </a:pPr>
            <a:r>
              <a:rPr lang="en-US" sz="1050" b="1" dirty="0">
                <a:solidFill>
                  <a:srgbClr val="2D8AD9"/>
                </a:solidFill>
              </a:rPr>
              <a:t>1 Pedro 1:15-16</a:t>
            </a:r>
            <a:endParaRPr lang="en-US" sz="1050" dirty="0"/>
          </a:p>
        </p:txBody>
      </p:sp>
      <p:sp>
        <p:nvSpPr>
          <p:cNvPr id="16" name="Text 14"/>
          <p:cNvSpPr/>
          <p:nvPr/>
        </p:nvSpPr>
        <p:spPr>
          <a:xfrm>
            <a:off x="2743200" y="3712464"/>
            <a:ext cx="2423160" cy="292608"/>
          </a:xfrm>
          <a:prstGeom prst="rect">
            <a:avLst/>
          </a:prstGeom>
          <a:noFill/>
          <a:ln/>
        </p:spPr>
        <p:txBody>
          <a:bodyPr wrap="square" lIns="1016" tIns="1016" rIns="1016" bIns="1016" rtlCol="0" anchor="ctr">
            <a:normAutofit/>
          </a:bodyPr>
          <a:lstStyle/>
          <a:p>
            <a:pPr algn="l" indent="0" marL="0">
              <a:buNone/>
            </a:pPr>
            <a:r>
              <a:rPr lang="en-US" sz="1200" dirty="0">
                <a:solidFill>
                  <a:srgbClr val="0A1B2A"/>
                </a:solidFill>
                <a:latin typeface="Aptos" pitchFamily="34" charset="0"/>
                <a:ea typeface="Aptos" pitchFamily="34" charset="-122"/>
                <a:cs typeface="Aptos" pitchFamily="34" charset="-120"/>
              </a:rPr>
              <a:t>Sean santos, porque Él es santo.</a:t>
            </a:r>
            <a:endParaRPr lang="en-US" sz="1200" dirty="0"/>
          </a:p>
        </p:txBody>
      </p:sp>
      <p:sp>
        <p:nvSpPr>
          <p:cNvPr id="17" name="Text 15"/>
          <p:cNvSpPr/>
          <p:nvPr/>
        </p:nvSpPr>
        <p:spPr>
          <a:xfrm>
            <a:off x="914400" y="4251960"/>
            <a:ext cx="1691640" cy="201168"/>
          </a:xfrm>
          <a:prstGeom prst="rect">
            <a:avLst/>
          </a:prstGeom>
          <a:noFill/>
          <a:ln/>
        </p:spPr>
        <p:txBody>
          <a:bodyPr wrap="square" lIns="0" tIns="0" rIns="0" bIns="0" rtlCol="0" anchor="ctr">
            <a:normAutofit/>
          </a:bodyPr>
          <a:lstStyle/>
          <a:p>
            <a:pPr indent="0" marL="0">
              <a:buNone/>
            </a:pPr>
            <a:r>
              <a:rPr lang="en-US" sz="1050" b="1" dirty="0">
                <a:solidFill>
                  <a:srgbClr val="2D8AD9"/>
                </a:solidFill>
              </a:rPr>
              <a:t>Hebreos 10:19-22</a:t>
            </a:r>
            <a:endParaRPr lang="en-US" sz="1050" dirty="0"/>
          </a:p>
        </p:txBody>
      </p:sp>
      <p:sp>
        <p:nvSpPr>
          <p:cNvPr id="18" name="Text 16"/>
          <p:cNvSpPr/>
          <p:nvPr/>
        </p:nvSpPr>
        <p:spPr>
          <a:xfrm>
            <a:off x="2743200" y="4187952"/>
            <a:ext cx="2423160" cy="292608"/>
          </a:xfrm>
          <a:prstGeom prst="rect">
            <a:avLst/>
          </a:prstGeom>
          <a:noFill/>
          <a:ln/>
        </p:spPr>
        <p:txBody>
          <a:bodyPr wrap="square" lIns="1016" tIns="1016" rIns="1016" bIns="1016" rtlCol="0" anchor="ctr">
            <a:normAutofit/>
          </a:bodyPr>
          <a:lstStyle/>
          <a:p>
            <a:pPr algn="l" indent="0" marL="0">
              <a:buNone/>
            </a:pPr>
            <a:r>
              <a:rPr lang="en-US" sz="1200" dirty="0">
                <a:solidFill>
                  <a:srgbClr val="0A1B2A"/>
                </a:solidFill>
                <a:latin typeface="Aptos" pitchFamily="34" charset="0"/>
                <a:ea typeface="Aptos" pitchFamily="34" charset="-122"/>
                <a:cs typeface="Aptos" pitchFamily="34" charset="-120"/>
              </a:rPr>
              <a:t>Nos acercamos por la sangre de Cristo.</a:t>
            </a:r>
            <a:endParaRPr lang="en-US" sz="1200" dirty="0"/>
          </a:p>
        </p:txBody>
      </p:sp>
      <p:pic>
        <p:nvPicPr>
          <p:cNvPr id="19" name="Image 0" descr="/mnt/data/a_grand_cinematic_religious_temple_interior_scen_batch_2.png">    </p:cNvPr>
          <p:cNvPicPr>
            <a:picLocks noChangeAspect="1"/>
          </p:cNvPicPr>
          <p:nvPr/>
        </p:nvPicPr>
        <p:blipFill>
          <a:blip r:embed="rId1"/>
          <a:srcRect l="5000" r="43693" t="0" b="8000"/>
          <a:stretch/>
        </p:blipFill>
        <p:spPr>
          <a:xfrm>
            <a:off x="6446520" y="941832"/>
            <a:ext cx="4983480" cy="5029200"/>
          </a:xfrm>
          <a:prstGeom prst="rect">
            <a:avLst/>
          </a:prstGeom>
        </p:spPr>
      </p:pic>
      <p:sp>
        <p:nvSpPr>
          <p:cNvPr id="20" name="Shape 17"/>
          <p:cNvSpPr/>
          <p:nvPr/>
        </p:nvSpPr>
        <p:spPr>
          <a:xfrm>
            <a:off x="6446520" y="941832"/>
            <a:ext cx="4983480" cy="5029200"/>
          </a:xfrm>
          <a:prstGeom prst="roundRect">
            <a:avLst>
              <a:gd name="adj" fmla="val 2202"/>
            </a:avLst>
          </a:prstGeom>
          <a:solidFill>
            <a:srgbClr val="061522">
              <a:alpha val="0"/>
            </a:srgbClr>
          </a:solidFill>
          <a:ln w="13970">
            <a:solidFill>
              <a:srgbClr val="F2B84B"/>
            </a:solidFill>
            <a:prstDash val="solid"/>
          </a:ln>
        </p:spPr>
      </p:sp>
      <p:sp>
        <p:nvSpPr>
          <p:cNvPr id="21" name="Text 18"/>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2" name="Text 19"/>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4</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TEXTO CENTRAL</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786384" y="1024128"/>
            <a:ext cx="10561320" cy="1234440"/>
          </a:xfrm>
          <a:prstGeom prst="roundRect">
            <a:avLst>
              <a:gd name="adj" fmla="val 8889"/>
            </a:avLst>
          </a:prstGeom>
          <a:solidFill>
            <a:srgbClr val="FFF9ED"/>
          </a:solidFill>
          <a:ln w="13970">
            <a:solidFill>
              <a:srgbClr val="F2B84B">
                <a:alpha val="90000"/>
              </a:srgbClr>
            </a:solidFill>
            <a:prstDash val="solid"/>
          </a:ln>
        </p:spPr>
      </p:sp>
      <p:sp>
        <p:nvSpPr>
          <p:cNvPr id="6" name="Text 4"/>
          <p:cNvSpPr/>
          <p:nvPr/>
        </p:nvSpPr>
        <p:spPr>
          <a:xfrm>
            <a:off x="932688" y="1152144"/>
            <a:ext cx="1028700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Isaías 6:3</a:t>
            </a:r>
            <a:endParaRPr lang="en-US" sz="1100" dirty="0"/>
          </a:p>
        </p:txBody>
      </p:sp>
      <p:sp>
        <p:nvSpPr>
          <p:cNvPr id="7" name="Text 5"/>
          <p:cNvSpPr/>
          <p:nvPr/>
        </p:nvSpPr>
        <p:spPr>
          <a:xfrm>
            <a:off x="932688" y="1463040"/>
            <a:ext cx="10268712" cy="649224"/>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“Santo, santo, santo, Jehová de los ejércitos; toda la tierra está llena de su gloria.”</a:t>
            </a:r>
            <a:endParaRPr lang="en-US" sz="1600" dirty="0"/>
          </a:p>
        </p:txBody>
      </p:sp>
      <p:sp>
        <p:nvSpPr>
          <p:cNvPr id="8" name="Shape 6"/>
          <p:cNvSpPr/>
          <p:nvPr/>
        </p:nvSpPr>
        <p:spPr>
          <a:xfrm>
            <a:off x="896112" y="2852928"/>
            <a:ext cx="3063240" cy="1408176"/>
          </a:xfrm>
          <a:prstGeom prst="roundRect">
            <a:avLst>
              <a:gd name="adj" fmla="val 7792"/>
            </a:avLst>
          </a:prstGeom>
          <a:solidFill>
            <a:srgbClr val="0B2133"/>
          </a:solidFill>
          <a:ln w="13970">
            <a:solidFill>
              <a:srgbClr val="F2B84B">
                <a:alpha val="90000"/>
              </a:srgbClr>
            </a:solidFill>
            <a:prstDash val="solid"/>
          </a:ln>
        </p:spPr>
      </p:sp>
      <p:sp>
        <p:nvSpPr>
          <p:cNvPr id="9" name="Text 7"/>
          <p:cNvSpPr/>
          <p:nvPr/>
        </p:nvSpPr>
        <p:spPr>
          <a:xfrm>
            <a:off x="1051560" y="3072384"/>
            <a:ext cx="2743200" cy="256032"/>
          </a:xfrm>
          <a:prstGeom prst="rect">
            <a:avLst/>
          </a:prstGeom>
          <a:noFill/>
          <a:ln/>
        </p:spPr>
        <p:txBody>
          <a:bodyPr wrap="square" lIns="0" tIns="0" rIns="0" bIns="0" rtlCol="0" anchor="ctr"/>
          <a:lstStyle/>
          <a:p>
            <a:pPr algn="ctr" indent="0" marL="0">
              <a:buNone/>
            </a:pPr>
            <a:r>
              <a:rPr lang="en-US" sz="1300" b="1" dirty="0">
                <a:solidFill>
                  <a:srgbClr val="F2B84B"/>
                </a:solidFill>
              </a:rPr>
              <a:t>SANTO</a:t>
            </a:r>
            <a:endParaRPr lang="en-US" sz="1300" dirty="0"/>
          </a:p>
        </p:txBody>
      </p:sp>
      <p:sp>
        <p:nvSpPr>
          <p:cNvPr id="10" name="Text 8"/>
          <p:cNvSpPr/>
          <p:nvPr/>
        </p:nvSpPr>
        <p:spPr>
          <a:xfrm>
            <a:off x="1069848" y="3520440"/>
            <a:ext cx="2697480" cy="384048"/>
          </a:xfrm>
          <a:prstGeom prst="rect">
            <a:avLst/>
          </a:prstGeom>
          <a:noFill/>
          <a:ln/>
        </p:spPr>
        <p:txBody>
          <a:bodyPr wrap="square" lIns="1016" tIns="1016" rIns="1016" bIns="1016" rtlCol="0" anchor="ctr">
            <a:normAutofit/>
          </a:bodyPr>
          <a:lstStyle/>
          <a:p>
            <a:pPr algn="ctr" indent="0" marL="0">
              <a:buNone/>
            </a:pPr>
            <a:r>
              <a:rPr lang="en-US" sz="1400" dirty="0">
                <a:solidFill>
                  <a:srgbClr val="FFFFFF"/>
                </a:solidFill>
                <a:latin typeface="Aptos" pitchFamily="34" charset="0"/>
                <a:ea typeface="Aptos" pitchFamily="34" charset="-122"/>
                <a:cs typeface="Aptos" pitchFamily="34" charset="-120"/>
              </a:rPr>
              <a:t>apartado, único, no común</a:t>
            </a:r>
            <a:endParaRPr lang="en-US" sz="1400" dirty="0"/>
          </a:p>
        </p:txBody>
      </p:sp>
      <p:sp>
        <p:nvSpPr>
          <p:cNvPr id="11" name="Shape 9"/>
          <p:cNvSpPr/>
          <p:nvPr/>
        </p:nvSpPr>
        <p:spPr>
          <a:xfrm>
            <a:off x="4599432" y="2852928"/>
            <a:ext cx="3063240" cy="1408176"/>
          </a:xfrm>
          <a:prstGeom prst="roundRect">
            <a:avLst>
              <a:gd name="adj" fmla="val 7792"/>
            </a:avLst>
          </a:prstGeom>
          <a:solidFill>
            <a:srgbClr val="0B2133"/>
          </a:solidFill>
          <a:ln w="13970">
            <a:solidFill>
              <a:srgbClr val="2D8AD9">
                <a:alpha val="90000"/>
              </a:srgbClr>
            </a:solidFill>
            <a:prstDash val="solid"/>
          </a:ln>
        </p:spPr>
      </p:sp>
      <p:sp>
        <p:nvSpPr>
          <p:cNvPr id="12" name="Text 10"/>
          <p:cNvSpPr/>
          <p:nvPr/>
        </p:nvSpPr>
        <p:spPr>
          <a:xfrm>
            <a:off x="4754880" y="3072384"/>
            <a:ext cx="2743200" cy="256032"/>
          </a:xfrm>
          <a:prstGeom prst="rect">
            <a:avLst/>
          </a:prstGeom>
          <a:noFill/>
          <a:ln/>
        </p:spPr>
        <p:txBody>
          <a:bodyPr wrap="square" lIns="0" tIns="0" rIns="0" bIns="0" rtlCol="0" anchor="ctr"/>
          <a:lstStyle/>
          <a:p>
            <a:pPr algn="ctr" indent="0" marL="0">
              <a:buNone/>
            </a:pPr>
            <a:r>
              <a:rPr lang="en-US" sz="1300" b="1" dirty="0">
                <a:solidFill>
                  <a:srgbClr val="2D8AD9"/>
                </a:solidFill>
              </a:rPr>
              <a:t>PURO</a:t>
            </a:r>
            <a:endParaRPr lang="en-US" sz="1300" dirty="0"/>
          </a:p>
        </p:txBody>
      </p:sp>
      <p:sp>
        <p:nvSpPr>
          <p:cNvPr id="13" name="Text 11"/>
          <p:cNvSpPr/>
          <p:nvPr/>
        </p:nvSpPr>
        <p:spPr>
          <a:xfrm>
            <a:off x="4773168" y="3520440"/>
            <a:ext cx="2697480" cy="384048"/>
          </a:xfrm>
          <a:prstGeom prst="rect">
            <a:avLst/>
          </a:prstGeom>
          <a:noFill/>
          <a:ln/>
        </p:spPr>
        <p:txBody>
          <a:bodyPr wrap="square" lIns="1016" tIns="1016" rIns="1016" bIns="1016" rtlCol="0" anchor="ctr">
            <a:normAutofit/>
          </a:bodyPr>
          <a:lstStyle/>
          <a:p>
            <a:pPr algn="ctr" indent="0" marL="0">
              <a:buNone/>
            </a:pPr>
            <a:r>
              <a:rPr lang="en-US" sz="1400" dirty="0">
                <a:solidFill>
                  <a:srgbClr val="FFFFFF"/>
                </a:solidFill>
                <a:latin typeface="Aptos" pitchFamily="34" charset="0"/>
                <a:ea typeface="Aptos" pitchFamily="34" charset="-122"/>
                <a:cs typeface="Aptos" pitchFamily="34" charset="-120"/>
              </a:rPr>
              <a:t>sin pecado ni tinieblas</a:t>
            </a:r>
            <a:endParaRPr lang="en-US" sz="1400" dirty="0"/>
          </a:p>
        </p:txBody>
      </p:sp>
      <p:sp>
        <p:nvSpPr>
          <p:cNvPr id="14" name="Shape 12"/>
          <p:cNvSpPr/>
          <p:nvPr/>
        </p:nvSpPr>
        <p:spPr>
          <a:xfrm>
            <a:off x="8302752" y="2852928"/>
            <a:ext cx="3063240" cy="1408176"/>
          </a:xfrm>
          <a:prstGeom prst="roundRect">
            <a:avLst>
              <a:gd name="adj" fmla="val 7792"/>
            </a:avLst>
          </a:prstGeom>
          <a:solidFill>
            <a:srgbClr val="0B2133"/>
          </a:solidFill>
          <a:ln w="13970">
            <a:solidFill>
              <a:srgbClr val="4FBE7D">
                <a:alpha val="90000"/>
              </a:srgbClr>
            </a:solidFill>
            <a:prstDash val="solid"/>
          </a:ln>
        </p:spPr>
      </p:sp>
      <p:sp>
        <p:nvSpPr>
          <p:cNvPr id="15" name="Text 13"/>
          <p:cNvSpPr/>
          <p:nvPr/>
        </p:nvSpPr>
        <p:spPr>
          <a:xfrm>
            <a:off x="8458200" y="3072384"/>
            <a:ext cx="2743200" cy="256032"/>
          </a:xfrm>
          <a:prstGeom prst="rect">
            <a:avLst/>
          </a:prstGeom>
          <a:noFill/>
          <a:ln/>
        </p:spPr>
        <p:txBody>
          <a:bodyPr wrap="square" lIns="0" tIns="0" rIns="0" bIns="0" rtlCol="0" anchor="ctr"/>
          <a:lstStyle/>
          <a:p>
            <a:pPr algn="ctr" indent="0" marL="0">
              <a:buNone/>
            </a:pPr>
            <a:r>
              <a:rPr lang="en-US" sz="1300" b="1" dirty="0">
                <a:solidFill>
                  <a:srgbClr val="4FBE7D"/>
                </a:solidFill>
              </a:rPr>
              <a:t>GLORIOSO</a:t>
            </a:r>
            <a:endParaRPr lang="en-US" sz="1300" dirty="0"/>
          </a:p>
        </p:txBody>
      </p:sp>
      <p:sp>
        <p:nvSpPr>
          <p:cNvPr id="16" name="Text 14"/>
          <p:cNvSpPr/>
          <p:nvPr/>
        </p:nvSpPr>
        <p:spPr>
          <a:xfrm>
            <a:off x="8476488" y="3520440"/>
            <a:ext cx="2697480" cy="384048"/>
          </a:xfrm>
          <a:prstGeom prst="rect">
            <a:avLst/>
          </a:prstGeom>
          <a:noFill/>
          <a:ln/>
        </p:spPr>
        <p:txBody>
          <a:bodyPr wrap="square" lIns="1016" tIns="1016" rIns="1016" bIns="1016" rtlCol="0" anchor="ctr">
            <a:normAutofit/>
          </a:bodyPr>
          <a:lstStyle/>
          <a:p>
            <a:pPr algn="ctr" indent="0" marL="0">
              <a:buNone/>
            </a:pPr>
            <a:r>
              <a:rPr lang="en-US" sz="1400" dirty="0">
                <a:solidFill>
                  <a:srgbClr val="FFFFFF"/>
                </a:solidFill>
                <a:latin typeface="Aptos" pitchFamily="34" charset="0"/>
                <a:ea typeface="Aptos" pitchFamily="34" charset="-122"/>
                <a:cs typeface="Aptos" pitchFamily="34" charset="-120"/>
              </a:rPr>
              <a:t>la tierra muestra su grandeza</a:t>
            </a:r>
            <a:endParaRPr lang="en-US" sz="1400" dirty="0"/>
          </a:p>
        </p:txBody>
      </p:sp>
      <p:sp>
        <p:nvSpPr>
          <p:cNvPr id="17" name="Text 15"/>
          <p:cNvSpPr/>
          <p:nvPr/>
        </p:nvSpPr>
        <p:spPr>
          <a:xfrm>
            <a:off x="1024128" y="4983480"/>
            <a:ext cx="10058400" cy="457200"/>
          </a:xfrm>
          <a:prstGeom prst="rect">
            <a:avLst/>
          </a:prstGeom>
          <a:noFill/>
          <a:ln/>
        </p:spPr>
        <p:txBody>
          <a:bodyPr wrap="square" lIns="1016" tIns="1016" rIns="1016" bIns="1016" rtlCol="0" anchor="ctr">
            <a:normAutofit/>
          </a:bodyPr>
          <a:lstStyle/>
          <a:p>
            <a:pPr algn="ctr" indent="0" marL="0">
              <a:buNone/>
            </a:pPr>
            <a:r>
              <a:rPr lang="en-US" sz="1800" b="1" dirty="0">
                <a:solidFill>
                  <a:srgbClr val="FFD37A"/>
                </a:solidFill>
                <a:latin typeface="Aptos" pitchFamily="34" charset="0"/>
                <a:ea typeface="Aptos" pitchFamily="34" charset="-122"/>
                <a:cs typeface="Aptos" pitchFamily="34" charset="-120"/>
              </a:rPr>
              <a:t>Pregunta clave: ¿por qué crees que la Biblia repite “santo” tres veces?</a:t>
            </a:r>
            <a:endParaRPr lang="en-US" sz="1800" dirty="0"/>
          </a:p>
        </p:txBody>
      </p:sp>
      <p:sp>
        <p:nvSpPr>
          <p:cNvPr id="18" name="Text 16"/>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9" name="Text 17"/>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5</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61522"/>
        </a:solidFill>
      </p:bgPr>
    </p:bg>
    <p:spTree>
      <p:nvGrpSpPr>
        <p:cNvPr id="1" name=""/>
        <p:cNvGrpSpPr/>
        <p:nvPr/>
      </p:nvGrpSpPr>
      <p:grpSpPr>
        <a:xfrm>
          <a:off x="0" y="0"/>
          <a:ext cx="0" cy="0"/>
          <a:chOff x="0" y="0"/>
          <a:chExt cx="0" cy="0"/>
        </a:xfrm>
      </p:grpSpPr>
      <p:pic>
        <p:nvPicPr>
          <p:cNvPr id="2" name="Image 0" descr="/mnt/data/a_grand_cinematic_religious_temple_interior_scen_batch_2.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52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“SANTO, SANTO, SANTO”: MÁXIMA INTENSIDAD</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Shape 4"/>
          <p:cNvSpPr/>
          <p:nvPr/>
        </p:nvSpPr>
        <p:spPr>
          <a:xfrm>
            <a:off x="676656" y="932688"/>
            <a:ext cx="5257800" cy="5166360"/>
          </a:xfrm>
          <a:prstGeom prst="roundRect">
            <a:avLst>
              <a:gd name="adj" fmla="val 2124"/>
            </a:avLst>
          </a:prstGeom>
          <a:solidFill>
            <a:srgbClr val="FFF9ED"/>
          </a:solidFill>
          <a:ln w="13970">
            <a:solidFill>
              <a:srgbClr val="F2B84B">
                <a:alpha val="90000"/>
              </a:srgbClr>
            </a:solidFill>
            <a:prstDash val="solid"/>
          </a:ln>
        </p:spPr>
      </p:sp>
      <p:sp>
        <p:nvSpPr>
          <p:cNvPr id="8" name="Text 5"/>
          <p:cNvSpPr/>
          <p:nvPr/>
        </p:nvSpPr>
        <p:spPr>
          <a:xfrm>
            <a:off x="950976" y="1225296"/>
            <a:ext cx="4617720" cy="420624"/>
          </a:xfrm>
          <a:prstGeom prst="rect">
            <a:avLst/>
          </a:prstGeom>
          <a:noFill/>
          <a:ln/>
        </p:spPr>
        <p:txBody>
          <a:bodyPr wrap="square" lIns="1016" tIns="1016" rIns="1016" bIns="1016" rtlCol="0" anchor="ctr">
            <a:normAutofit/>
          </a:bodyPr>
          <a:lstStyle/>
          <a:p>
            <a:pPr algn="l" indent="0" marL="0">
              <a:buNone/>
            </a:pPr>
            <a:r>
              <a:rPr lang="en-US" sz="1800" b="1" dirty="0">
                <a:solidFill>
                  <a:srgbClr val="0A1B2A"/>
                </a:solidFill>
                <a:latin typeface="Aptos" pitchFamily="34" charset="0"/>
                <a:ea typeface="Aptos" pitchFamily="34" charset="-122"/>
                <a:cs typeface="Aptos" pitchFamily="34" charset="-120"/>
              </a:rPr>
              <a:t>En la Biblia, repetir una palabra aumenta el énfasis.</a:t>
            </a:r>
            <a:endParaRPr lang="en-US" sz="1800" dirty="0"/>
          </a:p>
        </p:txBody>
      </p:sp>
      <p:sp>
        <p:nvSpPr>
          <p:cNvPr id="9" name="Text 6"/>
          <p:cNvSpPr/>
          <p:nvPr/>
        </p:nvSpPr>
        <p:spPr>
          <a:xfrm>
            <a:off x="950976" y="1847088"/>
            <a:ext cx="4572000" cy="731520"/>
          </a:xfrm>
          <a:prstGeom prst="rect">
            <a:avLst/>
          </a:prstGeom>
          <a:noFill/>
          <a:ln/>
        </p:spPr>
        <p:txBody>
          <a:bodyPr wrap="square" lIns="1016" tIns="1016" rIns="1016" bIns="1016" rtlCol="0" anchor="ctr">
            <a:normAutofit/>
          </a:bodyPr>
          <a:lstStyle/>
          <a:p>
            <a:pPr algn="l" indent="0" marL="0">
              <a:buNone/>
            </a:pPr>
            <a:r>
              <a:rPr lang="en-US" sz="1700" dirty="0">
                <a:solidFill>
                  <a:srgbClr val="0A1B2A"/>
                </a:solidFill>
                <a:latin typeface="Aptos" pitchFamily="34" charset="0"/>
                <a:ea typeface="Aptos" pitchFamily="34" charset="-122"/>
                <a:cs typeface="Aptos" pitchFamily="34" charset="-120"/>
              </a:rPr>
              <a:t>“Santo, santo, santo” no significa que Dios sea “tres veces santo”, como si se pudiera medir con números.</a:t>
            </a:r>
            <a:endParaRPr lang="en-US" sz="1700" dirty="0"/>
          </a:p>
        </p:txBody>
      </p:sp>
      <p:sp>
        <p:nvSpPr>
          <p:cNvPr id="10" name="Text 7"/>
          <p:cNvSpPr/>
          <p:nvPr/>
        </p:nvSpPr>
        <p:spPr>
          <a:xfrm>
            <a:off x="950976" y="2788920"/>
            <a:ext cx="4572000" cy="658368"/>
          </a:xfrm>
          <a:prstGeom prst="rect">
            <a:avLst/>
          </a:prstGeom>
          <a:noFill/>
          <a:ln/>
        </p:spPr>
        <p:txBody>
          <a:bodyPr wrap="square" lIns="1016" tIns="1016" rIns="1016" bIns="1016" rtlCol="0" anchor="ctr">
            <a:normAutofit/>
          </a:bodyPr>
          <a:lstStyle/>
          <a:p>
            <a:pPr algn="l" indent="0" marL="0">
              <a:buNone/>
            </a:pPr>
            <a:r>
              <a:rPr lang="en-US" sz="1800" b="1" dirty="0">
                <a:solidFill>
                  <a:srgbClr val="2D8AD9"/>
                </a:solidFill>
                <a:latin typeface="Aptos" pitchFamily="34" charset="0"/>
                <a:ea typeface="Aptos" pitchFamily="34" charset="-122"/>
                <a:cs typeface="Aptos" pitchFamily="34" charset="-120"/>
              </a:rPr>
              <a:t>Es una forma solemne de elevar la idea al máximo: Dios es supremamente santo.</a:t>
            </a:r>
            <a:endParaRPr lang="en-US" sz="1800" dirty="0"/>
          </a:p>
        </p:txBody>
      </p:sp>
      <p:sp>
        <p:nvSpPr>
          <p:cNvPr id="11" name="Text 8"/>
          <p:cNvSpPr/>
          <p:nvPr/>
        </p:nvSpPr>
        <p:spPr>
          <a:xfrm>
            <a:off x="950976" y="3794760"/>
            <a:ext cx="4572000" cy="822960"/>
          </a:xfrm>
          <a:prstGeom prst="rect">
            <a:avLst/>
          </a:prstGeom>
          <a:noFill/>
          <a:ln/>
        </p:spPr>
        <p:txBody>
          <a:bodyPr wrap="square" lIns="1016" tIns="1016" rIns="1016" bIns="1016" rtlCol="0" anchor="ctr">
            <a:normAutofit/>
          </a:bodyPr>
          <a:lstStyle/>
          <a:p>
            <a:pPr algn="l" indent="0" marL="0">
              <a:buNone/>
            </a:pPr>
            <a:r>
              <a:rPr lang="en-US" sz="1600" dirty="0">
                <a:solidFill>
                  <a:srgbClr val="0A1B2A"/>
                </a:solidFill>
                <a:latin typeface="Aptos" pitchFamily="34" charset="0"/>
                <a:ea typeface="Aptos" pitchFamily="34" charset="-122"/>
                <a:cs typeface="Aptos" pitchFamily="34" charset="-120"/>
              </a:rPr>
              <a:t>La Biblia no dice “amor, amor, amor” ni “sabio, sabio, sabio”; los seres celestiales proclaman: “Santo, santo, santo”.</a:t>
            </a:r>
            <a:endParaRPr lang="en-US" sz="1600" dirty="0"/>
          </a:p>
        </p:txBody>
      </p:sp>
      <p:sp>
        <p:nvSpPr>
          <p:cNvPr id="12" name="Text 9"/>
          <p:cNvSpPr/>
          <p:nvPr/>
        </p:nvSpPr>
        <p:spPr>
          <a:xfrm>
            <a:off x="950976" y="4983480"/>
            <a:ext cx="4572000" cy="384048"/>
          </a:xfrm>
          <a:prstGeom prst="rect">
            <a:avLst/>
          </a:prstGeom>
          <a:noFill/>
          <a:ln/>
        </p:spPr>
        <p:txBody>
          <a:bodyPr wrap="square" lIns="1016" tIns="1016" rIns="1016" bIns="1016" rtlCol="0" anchor="ctr">
            <a:normAutofit/>
          </a:bodyPr>
          <a:lstStyle/>
          <a:p>
            <a:pPr algn="l" indent="0" marL="0">
              <a:buNone/>
            </a:pPr>
            <a:r>
              <a:rPr lang="en-US" sz="1400" b="1" dirty="0">
                <a:solidFill>
                  <a:srgbClr val="2D8AD9"/>
                </a:solidFill>
                <a:latin typeface="Aptos" pitchFamily="34" charset="0"/>
                <a:ea typeface="Aptos" pitchFamily="34" charset="-122"/>
                <a:cs typeface="Aptos" pitchFamily="34" charset="-120"/>
              </a:rPr>
              <a:t>Pregunta: ¿qué nos enseña eso sobre cómo debemos tratar a Dios?</a:t>
            </a:r>
            <a:endParaRPr lang="en-US" sz="1400" dirty="0"/>
          </a:p>
        </p:txBody>
      </p:sp>
      <p:sp>
        <p:nvSpPr>
          <p:cNvPr id="13" name="Shape 10"/>
          <p:cNvSpPr/>
          <p:nvPr/>
        </p:nvSpPr>
        <p:spPr>
          <a:xfrm>
            <a:off x="6446520" y="1124712"/>
            <a:ext cx="4754880" cy="4526280"/>
          </a:xfrm>
          <a:prstGeom prst="roundRect">
            <a:avLst>
              <a:gd name="adj" fmla="val 2424"/>
            </a:avLst>
          </a:prstGeom>
          <a:solidFill>
            <a:srgbClr val="0B2133"/>
          </a:solidFill>
          <a:ln w="13970">
            <a:solidFill>
              <a:srgbClr val="F2B84B">
                <a:alpha val="90000"/>
              </a:srgbClr>
            </a:solidFill>
            <a:prstDash val="solid"/>
          </a:ln>
        </p:spPr>
      </p:sp>
      <p:sp>
        <p:nvSpPr>
          <p:cNvPr id="14" name="Text 11"/>
          <p:cNvSpPr/>
          <p:nvPr/>
        </p:nvSpPr>
        <p:spPr>
          <a:xfrm>
            <a:off x="6903720" y="1600200"/>
            <a:ext cx="3886200" cy="594360"/>
          </a:xfrm>
          <a:prstGeom prst="rect">
            <a:avLst/>
          </a:prstGeom>
          <a:noFill/>
          <a:ln/>
        </p:spPr>
        <p:txBody>
          <a:bodyPr wrap="square" lIns="0" tIns="0" rIns="0" bIns="0" rtlCol="0" anchor="ctr"/>
          <a:lstStyle/>
          <a:p>
            <a:pPr algn="ctr" indent="0" marL="0">
              <a:buNone/>
            </a:pPr>
            <a:r>
              <a:rPr lang="en-US" sz="3400" b="1" dirty="0">
                <a:solidFill>
                  <a:srgbClr val="FFD37A"/>
                </a:solidFill>
              </a:rPr>
              <a:t>SANTO</a:t>
            </a:r>
            <a:endParaRPr lang="en-US" sz="3400" dirty="0"/>
          </a:p>
        </p:txBody>
      </p:sp>
      <p:sp>
        <p:nvSpPr>
          <p:cNvPr id="15" name="Text 12"/>
          <p:cNvSpPr/>
          <p:nvPr/>
        </p:nvSpPr>
        <p:spPr>
          <a:xfrm>
            <a:off x="6903720" y="2560320"/>
            <a:ext cx="3886200" cy="594360"/>
          </a:xfrm>
          <a:prstGeom prst="rect">
            <a:avLst/>
          </a:prstGeom>
          <a:noFill/>
          <a:ln/>
        </p:spPr>
        <p:txBody>
          <a:bodyPr wrap="square" lIns="0" tIns="0" rIns="0" bIns="0" rtlCol="0" anchor="ctr"/>
          <a:lstStyle/>
          <a:p>
            <a:pPr algn="ctr" indent="0" marL="0">
              <a:buNone/>
            </a:pPr>
            <a:r>
              <a:rPr lang="en-US" sz="4200" b="1" dirty="0">
                <a:solidFill>
                  <a:srgbClr val="FFD37A"/>
                </a:solidFill>
              </a:rPr>
              <a:t>SANTO</a:t>
            </a:r>
            <a:endParaRPr lang="en-US" sz="4200" dirty="0"/>
          </a:p>
        </p:txBody>
      </p:sp>
      <p:sp>
        <p:nvSpPr>
          <p:cNvPr id="16" name="Text 13"/>
          <p:cNvSpPr/>
          <p:nvPr/>
        </p:nvSpPr>
        <p:spPr>
          <a:xfrm>
            <a:off x="6903720" y="3703320"/>
            <a:ext cx="3886200" cy="594360"/>
          </a:xfrm>
          <a:prstGeom prst="rect">
            <a:avLst/>
          </a:prstGeom>
          <a:noFill/>
          <a:ln/>
        </p:spPr>
        <p:txBody>
          <a:bodyPr wrap="square" lIns="0" tIns="0" rIns="0" bIns="0" rtlCol="0" anchor="ctr"/>
          <a:lstStyle/>
          <a:p>
            <a:pPr algn="ctr" indent="0" marL="0">
              <a:buNone/>
            </a:pPr>
            <a:r>
              <a:rPr lang="en-US" sz="5400" b="1" dirty="0">
                <a:solidFill>
                  <a:srgbClr val="FFD37A"/>
                </a:solidFill>
              </a:rPr>
              <a:t>SANTO</a:t>
            </a:r>
            <a:endParaRPr lang="en-US" sz="5400" dirty="0"/>
          </a:p>
        </p:txBody>
      </p:sp>
      <p:sp>
        <p:nvSpPr>
          <p:cNvPr id="17" name="Text 14"/>
          <p:cNvSpPr/>
          <p:nvPr/>
        </p:nvSpPr>
        <p:spPr>
          <a:xfrm>
            <a:off x="6839712" y="4965192"/>
            <a:ext cx="3977640" cy="292608"/>
          </a:xfrm>
          <a:prstGeom prst="rect">
            <a:avLst/>
          </a:prstGeom>
          <a:noFill/>
          <a:ln/>
        </p:spPr>
        <p:txBody>
          <a:bodyPr wrap="square" lIns="1016" tIns="1016" rIns="1016" bIns="1016" rtlCol="0" anchor="ctr">
            <a:normAutofit/>
          </a:bodyPr>
          <a:lstStyle/>
          <a:p>
            <a:pPr algn="ctr" indent="0" marL="0">
              <a:buNone/>
            </a:pPr>
            <a:r>
              <a:rPr lang="en-US" sz="1400" b="1" dirty="0">
                <a:solidFill>
                  <a:srgbClr val="FFF9ED"/>
                </a:solidFill>
                <a:latin typeface="Aptos" pitchFamily="34" charset="0"/>
                <a:ea typeface="Aptos" pitchFamily="34" charset="-122"/>
                <a:cs typeface="Aptos" pitchFamily="34" charset="-120"/>
              </a:rPr>
              <a:t>repetición = énfasis máximo</a:t>
            </a:r>
            <a:endParaRPr lang="en-US" sz="1400" dirty="0"/>
          </a:p>
        </p:txBody>
      </p:sp>
      <p:sp>
        <p:nvSpPr>
          <p:cNvPr id="18" name="Text 15"/>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19" name="Text 16"/>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6</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UNA SANTIDAD QUE MARCA TODO LO QUE DIOS ES</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713232" y="941832"/>
            <a:ext cx="5212080" cy="5074920"/>
          </a:xfrm>
          <a:prstGeom prst="roundRect">
            <a:avLst>
              <a:gd name="adj" fmla="val 2162"/>
            </a:avLst>
          </a:prstGeom>
          <a:solidFill>
            <a:srgbClr val="FFF9ED"/>
          </a:solidFill>
          <a:ln w="13970">
            <a:solidFill>
              <a:srgbClr val="F2B84B">
                <a:alpha val="90000"/>
              </a:srgbClr>
            </a:solidFill>
            <a:prstDash val="solid"/>
          </a:ln>
        </p:spPr>
      </p:sp>
      <p:sp>
        <p:nvSpPr>
          <p:cNvPr id="6" name="Text 4"/>
          <p:cNvSpPr/>
          <p:nvPr/>
        </p:nvSpPr>
        <p:spPr>
          <a:xfrm>
            <a:off x="987552" y="1243584"/>
            <a:ext cx="4572000" cy="365760"/>
          </a:xfrm>
          <a:prstGeom prst="rect">
            <a:avLst/>
          </a:prstGeom>
          <a:noFill/>
          <a:ln/>
        </p:spPr>
        <p:txBody>
          <a:bodyPr wrap="square" lIns="1016" tIns="1016" rIns="1016" bIns="1016" rtlCol="0" anchor="ctr">
            <a:normAutofit/>
          </a:bodyPr>
          <a:lstStyle/>
          <a:p>
            <a:pPr algn="l" indent="0" marL="0">
              <a:buNone/>
            </a:pPr>
            <a:r>
              <a:rPr lang="en-US" sz="1800" b="1" dirty="0">
                <a:solidFill>
                  <a:srgbClr val="0A1B2A"/>
                </a:solidFill>
                <a:latin typeface="Aptos" pitchFamily="34" charset="0"/>
                <a:ea typeface="Aptos" pitchFamily="34" charset="-122"/>
                <a:cs typeface="Aptos" pitchFamily="34" charset="-120"/>
              </a:rPr>
              <a:t>La santidad no es un “detalle” de Dios.</a:t>
            </a:r>
            <a:endParaRPr lang="en-US" sz="1800" dirty="0"/>
          </a:p>
        </p:txBody>
      </p:sp>
      <p:sp>
        <p:nvSpPr>
          <p:cNvPr id="7" name="Text 5"/>
          <p:cNvSpPr/>
          <p:nvPr/>
        </p:nvSpPr>
        <p:spPr>
          <a:xfrm>
            <a:off x="987552" y="1847088"/>
            <a:ext cx="4526280" cy="685800"/>
          </a:xfrm>
          <a:prstGeom prst="rect">
            <a:avLst/>
          </a:prstGeom>
          <a:noFill/>
          <a:ln/>
        </p:spPr>
        <p:txBody>
          <a:bodyPr wrap="square" lIns="1016" tIns="1016" rIns="1016" bIns="1016" rtlCol="0" anchor="ctr">
            <a:normAutofit/>
          </a:bodyPr>
          <a:lstStyle/>
          <a:p>
            <a:pPr algn="l" indent="0" marL="0">
              <a:buNone/>
            </a:pPr>
            <a:r>
              <a:rPr lang="en-US" sz="1900" b="1" dirty="0">
                <a:solidFill>
                  <a:srgbClr val="2D8AD9"/>
                </a:solidFill>
                <a:latin typeface="Aptos" pitchFamily="34" charset="0"/>
                <a:ea typeface="Aptos" pitchFamily="34" charset="-122"/>
                <a:cs typeface="Aptos" pitchFamily="34" charset="-120"/>
              </a:rPr>
              <a:t>La santidad expresa la pureza y separación de todo lo que Él es.</a:t>
            </a:r>
            <a:endParaRPr lang="en-US" sz="1900" dirty="0"/>
          </a:p>
        </p:txBody>
      </p:sp>
      <p:sp>
        <p:nvSpPr>
          <p:cNvPr id="8" name="Text 6"/>
          <p:cNvSpPr/>
          <p:nvPr/>
        </p:nvSpPr>
        <p:spPr>
          <a:xfrm>
            <a:off x="1051560" y="2788920"/>
            <a:ext cx="4343400" cy="1371600"/>
          </a:xfrm>
          <a:prstGeom prst="rect">
            <a:avLst/>
          </a:prstGeom>
          <a:noFill/>
          <a:ln/>
        </p:spPr>
        <p:txBody>
          <a:bodyPr wrap="square" lIns="1016" tIns="1016" rIns="1016" bIns="1016" rtlCol="0" anchor="ctr">
            <a:normAutofit/>
          </a:bodyPr>
          <a:lstStyle/>
          <a:p>
            <a:pPr algn="ctr" indent="0" marL="0">
              <a:buNone/>
            </a:pPr>
            <a:r>
              <a:rPr lang="en-US" sz="1900" b="1" dirty="0">
                <a:solidFill>
                  <a:srgbClr val="0A1B2A"/>
                </a:solidFill>
                <a:latin typeface="Aptos" pitchFamily="34" charset="0"/>
                <a:ea typeface="Aptos" pitchFamily="34" charset="-122"/>
                <a:cs typeface="Aptos" pitchFamily="34" charset="-120"/>
              </a:rPr>
              <a:t>Su amor es santo.</a:t>
            </a:r>
            <a:endParaRPr lang="en-US" sz="1900" dirty="0"/>
          </a:p>
          <a:p>
            <a:pPr algn="ctr" indent="0" marL="0">
              <a:buNone/>
            </a:pPr>
            <a:r>
              <a:rPr lang="en-US" sz="1900" b="1" dirty="0">
                <a:solidFill>
                  <a:srgbClr val="0A1B2A"/>
                </a:solidFill>
                <a:latin typeface="Aptos" pitchFamily="34" charset="0"/>
                <a:ea typeface="Aptos" pitchFamily="34" charset="-122"/>
                <a:cs typeface="Aptos" pitchFamily="34" charset="-120"/>
              </a:rPr>
              <a:t>Su justicia es santa.</a:t>
            </a:r>
            <a:endParaRPr lang="en-US" sz="1900" dirty="0"/>
          </a:p>
          <a:p>
            <a:pPr algn="ctr" indent="0" marL="0">
              <a:buNone/>
            </a:pPr>
            <a:r>
              <a:rPr lang="en-US" sz="1900" b="1" dirty="0">
                <a:solidFill>
                  <a:srgbClr val="0A1B2A"/>
                </a:solidFill>
                <a:latin typeface="Aptos" pitchFamily="34" charset="0"/>
                <a:ea typeface="Aptos" pitchFamily="34" charset="-122"/>
                <a:cs typeface="Aptos" pitchFamily="34" charset="-120"/>
              </a:rPr>
              <a:t>Su ira es santa.</a:t>
            </a:r>
            <a:endParaRPr lang="en-US" sz="1900" dirty="0"/>
          </a:p>
          <a:p>
            <a:pPr algn="ctr" indent="0" marL="0">
              <a:buNone/>
            </a:pPr>
            <a:r>
              <a:rPr lang="en-US" sz="1900" b="1" dirty="0">
                <a:solidFill>
                  <a:srgbClr val="0A1B2A"/>
                </a:solidFill>
                <a:latin typeface="Aptos" pitchFamily="34" charset="0"/>
                <a:ea typeface="Aptos" pitchFamily="34" charset="-122"/>
                <a:cs typeface="Aptos" pitchFamily="34" charset="-120"/>
              </a:rPr>
              <a:t>Su misericordia es santa.</a:t>
            </a:r>
            <a:endParaRPr lang="en-US" sz="1900" dirty="0"/>
          </a:p>
          <a:p>
            <a:pPr algn="ctr" indent="0" marL="0">
              <a:buNone/>
            </a:pPr>
            <a:r>
              <a:rPr lang="en-US" sz="1900" b="1" dirty="0">
                <a:solidFill>
                  <a:srgbClr val="0A1B2A"/>
                </a:solidFill>
                <a:latin typeface="Aptos" pitchFamily="34" charset="0"/>
                <a:ea typeface="Aptos" pitchFamily="34" charset="-122"/>
                <a:cs typeface="Aptos" pitchFamily="34" charset="-120"/>
              </a:rPr>
              <a:t>Su verdad es santa.</a:t>
            </a:r>
            <a:endParaRPr lang="en-US" sz="1900" dirty="0"/>
          </a:p>
        </p:txBody>
      </p:sp>
      <p:sp>
        <p:nvSpPr>
          <p:cNvPr id="9" name="Text 7"/>
          <p:cNvSpPr/>
          <p:nvPr/>
        </p:nvSpPr>
        <p:spPr>
          <a:xfrm>
            <a:off x="987552" y="4800600"/>
            <a:ext cx="4553712" cy="402336"/>
          </a:xfrm>
          <a:prstGeom prst="rect">
            <a:avLst/>
          </a:prstGeom>
          <a:noFill/>
          <a:ln/>
        </p:spPr>
        <p:txBody>
          <a:bodyPr wrap="square" lIns="1016" tIns="1016" rIns="1016" bIns="1016" rtlCol="0" anchor="ctr">
            <a:normAutofit/>
          </a:bodyPr>
          <a:lstStyle/>
          <a:p>
            <a:pPr algn="l" indent="0" marL="0">
              <a:buNone/>
            </a:pPr>
            <a:r>
              <a:rPr lang="en-US" sz="1500" b="1" dirty="0">
                <a:solidFill>
                  <a:srgbClr val="2D8AD9"/>
                </a:solidFill>
                <a:latin typeface="Aptos" pitchFamily="34" charset="0"/>
                <a:ea typeface="Aptos" pitchFamily="34" charset="-122"/>
                <a:cs typeface="Aptos" pitchFamily="34" charset="-120"/>
              </a:rPr>
              <a:t>Por eso Dios nunca adapta su carácter para agradar al pecado.</a:t>
            </a:r>
            <a:endParaRPr lang="en-US" sz="1500" dirty="0"/>
          </a:p>
        </p:txBody>
      </p:sp>
      <p:sp>
        <p:nvSpPr>
          <p:cNvPr id="10" name="Shape 8"/>
          <p:cNvSpPr/>
          <p:nvPr/>
        </p:nvSpPr>
        <p:spPr>
          <a:xfrm>
            <a:off x="6446520" y="941832"/>
            <a:ext cx="5029200" cy="5074920"/>
          </a:xfrm>
          <a:prstGeom prst="roundRect">
            <a:avLst>
              <a:gd name="adj" fmla="val 2182"/>
            </a:avLst>
          </a:prstGeom>
          <a:solidFill>
            <a:srgbClr val="0B2133"/>
          </a:solidFill>
          <a:ln w="13970">
            <a:solidFill>
              <a:srgbClr val="F2B84B">
                <a:alpha val="90000"/>
              </a:srgbClr>
            </a:solidFill>
            <a:prstDash val="solid"/>
          </a:ln>
        </p:spPr>
      </p:sp>
      <p:sp>
        <p:nvSpPr>
          <p:cNvPr id="11" name="Text 9"/>
          <p:cNvSpPr/>
          <p:nvPr/>
        </p:nvSpPr>
        <p:spPr>
          <a:xfrm>
            <a:off x="6903720" y="1371600"/>
            <a:ext cx="4069080" cy="384048"/>
          </a:xfrm>
          <a:prstGeom prst="rect">
            <a:avLst/>
          </a:prstGeom>
          <a:noFill/>
          <a:ln/>
        </p:spPr>
        <p:txBody>
          <a:bodyPr wrap="square" lIns="0" tIns="0" rIns="0" bIns="0" rtlCol="0" anchor="ctr"/>
          <a:lstStyle/>
          <a:p>
            <a:pPr algn="ctr" indent="0" marL="0">
              <a:buNone/>
            </a:pPr>
            <a:r>
              <a:rPr lang="en-US" sz="2500" b="1" dirty="0">
                <a:solidFill>
                  <a:srgbClr val="FFD37A"/>
                </a:solidFill>
              </a:rPr>
              <a:t>SANTIDAD</a:t>
            </a:r>
            <a:endParaRPr lang="en-US" sz="2500" dirty="0"/>
          </a:p>
        </p:txBody>
      </p:sp>
      <p:sp>
        <p:nvSpPr>
          <p:cNvPr id="12" name="Shape 10"/>
          <p:cNvSpPr/>
          <p:nvPr/>
        </p:nvSpPr>
        <p:spPr>
          <a:xfrm>
            <a:off x="7360920" y="2148840"/>
            <a:ext cx="1536192" cy="658368"/>
          </a:xfrm>
          <a:prstGeom prst="roundRect">
            <a:avLst>
              <a:gd name="adj" fmla="val 16667"/>
            </a:avLst>
          </a:prstGeom>
          <a:solidFill>
            <a:srgbClr val="FFF9ED"/>
          </a:solidFill>
          <a:ln w="13970">
            <a:solidFill>
              <a:srgbClr val="4FBE7D">
                <a:alpha val="90000"/>
              </a:srgbClr>
            </a:solidFill>
            <a:prstDash val="solid"/>
          </a:ln>
        </p:spPr>
      </p:sp>
      <p:sp>
        <p:nvSpPr>
          <p:cNvPr id="13" name="Text 11"/>
          <p:cNvSpPr/>
          <p:nvPr/>
        </p:nvSpPr>
        <p:spPr>
          <a:xfrm>
            <a:off x="7434072" y="2322576"/>
            <a:ext cx="1389888" cy="201168"/>
          </a:xfrm>
          <a:prstGeom prst="rect">
            <a:avLst/>
          </a:prstGeom>
          <a:noFill/>
          <a:ln/>
        </p:spPr>
        <p:txBody>
          <a:bodyPr wrap="square" lIns="1016" tIns="1016" rIns="1016" bIns="1016" rtlCol="0" anchor="ctr">
            <a:normAutofit/>
          </a:bodyPr>
          <a:lstStyle/>
          <a:p>
            <a:pPr algn="ctr" indent="0" marL="0">
              <a:buNone/>
            </a:pPr>
            <a:r>
              <a:rPr lang="en-US" sz="1200" b="1" dirty="0">
                <a:solidFill>
                  <a:srgbClr val="0A1B2A"/>
                </a:solidFill>
                <a:latin typeface="Aptos" pitchFamily="34" charset="0"/>
                <a:ea typeface="Aptos" pitchFamily="34" charset="-122"/>
                <a:cs typeface="Aptos" pitchFamily="34" charset="-120"/>
              </a:rPr>
              <a:t>AMOR</a:t>
            </a:r>
            <a:endParaRPr lang="en-US" sz="1200" dirty="0"/>
          </a:p>
        </p:txBody>
      </p:sp>
      <p:sp>
        <p:nvSpPr>
          <p:cNvPr id="14" name="Shape 12"/>
          <p:cNvSpPr/>
          <p:nvPr/>
        </p:nvSpPr>
        <p:spPr>
          <a:xfrm>
            <a:off x="9189720" y="2148840"/>
            <a:ext cx="1536192" cy="658368"/>
          </a:xfrm>
          <a:prstGeom prst="roundRect">
            <a:avLst>
              <a:gd name="adj" fmla="val 16667"/>
            </a:avLst>
          </a:prstGeom>
          <a:solidFill>
            <a:srgbClr val="FFF9ED"/>
          </a:solidFill>
          <a:ln w="13970">
            <a:solidFill>
              <a:srgbClr val="E76F51">
                <a:alpha val="90000"/>
              </a:srgbClr>
            </a:solidFill>
            <a:prstDash val="solid"/>
          </a:ln>
        </p:spPr>
      </p:sp>
      <p:sp>
        <p:nvSpPr>
          <p:cNvPr id="15" name="Text 13"/>
          <p:cNvSpPr/>
          <p:nvPr/>
        </p:nvSpPr>
        <p:spPr>
          <a:xfrm>
            <a:off x="9262872" y="2322576"/>
            <a:ext cx="1389888" cy="201168"/>
          </a:xfrm>
          <a:prstGeom prst="rect">
            <a:avLst/>
          </a:prstGeom>
          <a:noFill/>
          <a:ln/>
        </p:spPr>
        <p:txBody>
          <a:bodyPr wrap="square" lIns="1016" tIns="1016" rIns="1016" bIns="1016" rtlCol="0" anchor="ctr">
            <a:normAutofit/>
          </a:bodyPr>
          <a:lstStyle/>
          <a:p>
            <a:pPr algn="ctr" indent="0" marL="0">
              <a:buNone/>
            </a:pPr>
            <a:r>
              <a:rPr lang="en-US" sz="1200" b="1" dirty="0">
                <a:solidFill>
                  <a:srgbClr val="0A1B2A"/>
                </a:solidFill>
                <a:latin typeface="Aptos" pitchFamily="34" charset="0"/>
                <a:ea typeface="Aptos" pitchFamily="34" charset="-122"/>
                <a:cs typeface="Aptos" pitchFamily="34" charset="-120"/>
              </a:rPr>
              <a:t>JUSTICIA</a:t>
            </a:r>
            <a:endParaRPr lang="en-US" sz="1200" dirty="0"/>
          </a:p>
        </p:txBody>
      </p:sp>
      <p:sp>
        <p:nvSpPr>
          <p:cNvPr id="16" name="Shape 14"/>
          <p:cNvSpPr/>
          <p:nvPr/>
        </p:nvSpPr>
        <p:spPr>
          <a:xfrm>
            <a:off x="7360920" y="3182112"/>
            <a:ext cx="1536192" cy="658368"/>
          </a:xfrm>
          <a:prstGeom prst="roundRect">
            <a:avLst>
              <a:gd name="adj" fmla="val 16667"/>
            </a:avLst>
          </a:prstGeom>
          <a:solidFill>
            <a:srgbClr val="FFF9ED"/>
          </a:solidFill>
          <a:ln w="13970">
            <a:solidFill>
              <a:srgbClr val="2D8AD9">
                <a:alpha val="90000"/>
              </a:srgbClr>
            </a:solidFill>
            <a:prstDash val="solid"/>
          </a:ln>
        </p:spPr>
      </p:sp>
      <p:sp>
        <p:nvSpPr>
          <p:cNvPr id="17" name="Text 15"/>
          <p:cNvSpPr/>
          <p:nvPr/>
        </p:nvSpPr>
        <p:spPr>
          <a:xfrm>
            <a:off x="7434072" y="3355848"/>
            <a:ext cx="1389888" cy="201168"/>
          </a:xfrm>
          <a:prstGeom prst="rect">
            <a:avLst/>
          </a:prstGeom>
          <a:noFill/>
          <a:ln/>
        </p:spPr>
        <p:txBody>
          <a:bodyPr wrap="square" lIns="1016" tIns="1016" rIns="1016" bIns="1016" rtlCol="0" anchor="ctr">
            <a:normAutofit/>
          </a:bodyPr>
          <a:lstStyle/>
          <a:p>
            <a:pPr algn="ctr" indent="0" marL="0">
              <a:buNone/>
            </a:pPr>
            <a:r>
              <a:rPr lang="en-US" sz="1200" b="1" dirty="0">
                <a:solidFill>
                  <a:srgbClr val="0A1B2A"/>
                </a:solidFill>
                <a:latin typeface="Aptos" pitchFamily="34" charset="0"/>
                <a:ea typeface="Aptos" pitchFamily="34" charset="-122"/>
                <a:cs typeface="Aptos" pitchFamily="34" charset="-120"/>
              </a:rPr>
              <a:t>VERDAD</a:t>
            </a:r>
            <a:endParaRPr lang="en-US" sz="1200" dirty="0"/>
          </a:p>
        </p:txBody>
      </p:sp>
      <p:sp>
        <p:nvSpPr>
          <p:cNvPr id="18" name="Shape 16"/>
          <p:cNvSpPr/>
          <p:nvPr/>
        </p:nvSpPr>
        <p:spPr>
          <a:xfrm>
            <a:off x="9189720" y="3182112"/>
            <a:ext cx="1536192" cy="658368"/>
          </a:xfrm>
          <a:prstGeom prst="roundRect">
            <a:avLst>
              <a:gd name="adj" fmla="val 16667"/>
            </a:avLst>
          </a:prstGeom>
          <a:solidFill>
            <a:srgbClr val="FFF9ED"/>
          </a:solidFill>
          <a:ln w="13970">
            <a:solidFill>
              <a:srgbClr val="F4A261">
                <a:alpha val="90000"/>
              </a:srgbClr>
            </a:solidFill>
            <a:prstDash val="solid"/>
          </a:ln>
        </p:spPr>
      </p:sp>
      <p:sp>
        <p:nvSpPr>
          <p:cNvPr id="19" name="Text 17"/>
          <p:cNvSpPr/>
          <p:nvPr/>
        </p:nvSpPr>
        <p:spPr>
          <a:xfrm>
            <a:off x="9262872" y="3355848"/>
            <a:ext cx="1389888" cy="201168"/>
          </a:xfrm>
          <a:prstGeom prst="rect">
            <a:avLst/>
          </a:prstGeom>
          <a:noFill/>
          <a:ln/>
        </p:spPr>
        <p:txBody>
          <a:bodyPr wrap="square" lIns="1016" tIns="1016" rIns="1016" bIns="1016" rtlCol="0" anchor="ctr">
            <a:normAutofit/>
          </a:bodyPr>
          <a:lstStyle/>
          <a:p>
            <a:pPr algn="ctr" indent="0" marL="0">
              <a:buNone/>
            </a:pPr>
            <a:r>
              <a:rPr lang="en-US" sz="1200" b="1" dirty="0">
                <a:solidFill>
                  <a:srgbClr val="0A1B2A"/>
                </a:solidFill>
                <a:latin typeface="Aptos" pitchFamily="34" charset="0"/>
                <a:ea typeface="Aptos" pitchFamily="34" charset="-122"/>
                <a:cs typeface="Aptos" pitchFamily="34" charset="-120"/>
              </a:rPr>
              <a:t>MISERICORDIA</a:t>
            </a:r>
            <a:endParaRPr lang="en-US" sz="1200" dirty="0"/>
          </a:p>
        </p:txBody>
      </p:sp>
      <p:sp>
        <p:nvSpPr>
          <p:cNvPr id="20" name="Shape 18"/>
          <p:cNvSpPr/>
          <p:nvPr/>
        </p:nvSpPr>
        <p:spPr>
          <a:xfrm>
            <a:off x="7360920" y="1801368"/>
            <a:ext cx="3364992" cy="2697480"/>
          </a:xfrm>
          <a:prstGeom prst="arc">
            <a:avLst/>
          </a:prstGeom>
          <a:noFill/>
          <a:ln w="38100">
            <a:solidFill>
              <a:srgbClr val="F2B84B">
                <a:alpha val="95000"/>
              </a:srgbClr>
            </a:solidFill>
            <a:prstDash val="solid"/>
          </a:ln>
        </p:spPr>
      </p:sp>
      <p:sp>
        <p:nvSpPr>
          <p:cNvPr id="21" name="Text 19"/>
          <p:cNvSpPr/>
          <p:nvPr/>
        </p:nvSpPr>
        <p:spPr>
          <a:xfrm>
            <a:off x="6903720" y="4864608"/>
            <a:ext cx="4069080" cy="347472"/>
          </a:xfrm>
          <a:prstGeom prst="rect">
            <a:avLst/>
          </a:prstGeom>
          <a:noFill/>
          <a:ln/>
        </p:spPr>
        <p:txBody>
          <a:bodyPr wrap="square" lIns="1016" tIns="1016" rIns="1016" bIns="1016" rtlCol="0" anchor="ctr">
            <a:normAutofit/>
          </a:bodyPr>
          <a:lstStyle/>
          <a:p>
            <a:pPr algn="ctr" indent="0" marL="0">
              <a:buNone/>
            </a:pPr>
            <a:r>
              <a:rPr lang="en-US" sz="1400" b="1" dirty="0">
                <a:solidFill>
                  <a:srgbClr val="FFD37A"/>
                </a:solidFill>
                <a:latin typeface="Aptos" pitchFamily="34" charset="0"/>
                <a:ea typeface="Aptos" pitchFamily="34" charset="-122"/>
                <a:cs typeface="Aptos" pitchFamily="34" charset="-120"/>
              </a:rPr>
              <a:t>No hay nada impuro, común o negociable en Dios.</a:t>
            </a:r>
            <a:endParaRPr lang="en-US" sz="1400" dirty="0"/>
          </a:p>
        </p:txBody>
      </p:sp>
      <p:sp>
        <p:nvSpPr>
          <p:cNvPr id="22" name="Text 20"/>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3" name="Text 21"/>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7</a:t>
            </a:r>
            <a:endParaRPr lang="en-US" sz="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61522"/>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3" name="Text 1"/>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¿QUÉ SIGNIFICA “SANTO” EN LA BIBLIA?</a:t>
            </a:r>
            <a:endParaRPr lang="en-US" sz="1800" dirty="0"/>
          </a:p>
        </p:txBody>
      </p:sp>
      <p:sp>
        <p:nvSpPr>
          <p:cNvPr id="4" name="Shape 2"/>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5" name="Shape 3"/>
          <p:cNvSpPr/>
          <p:nvPr/>
        </p:nvSpPr>
        <p:spPr>
          <a:xfrm>
            <a:off x="713232" y="960120"/>
            <a:ext cx="5074920" cy="4892040"/>
          </a:xfrm>
          <a:prstGeom prst="roundRect">
            <a:avLst>
              <a:gd name="adj" fmla="val 2243"/>
            </a:avLst>
          </a:prstGeom>
          <a:solidFill>
            <a:srgbClr val="FFF9ED"/>
          </a:solidFill>
          <a:ln w="13970">
            <a:solidFill>
              <a:srgbClr val="F2B84B">
                <a:alpha val="90000"/>
              </a:srgbClr>
            </a:solidFill>
            <a:prstDash val="solid"/>
          </a:ln>
        </p:spPr>
      </p:sp>
      <p:sp>
        <p:nvSpPr>
          <p:cNvPr id="6" name="Text 4"/>
          <p:cNvSpPr/>
          <p:nvPr/>
        </p:nvSpPr>
        <p:spPr>
          <a:xfrm>
            <a:off x="960120" y="1225296"/>
            <a:ext cx="4480560" cy="228600"/>
          </a:xfrm>
          <a:prstGeom prst="rect">
            <a:avLst/>
          </a:prstGeom>
          <a:noFill/>
          <a:ln/>
        </p:spPr>
        <p:txBody>
          <a:bodyPr wrap="square" lIns="0" tIns="0" rIns="0" bIns="0" rtlCol="0" anchor="ctr"/>
          <a:lstStyle/>
          <a:p>
            <a:pPr algn="ctr" indent="0" marL="0">
              <a:buNone/>
            </a:pPr>
            <a:r>
              <a:rPr lang="en-US" sz="1300" b="1" dirty="0">
                <a:solidFill>
                  <a:srgbClr val="2D8AD9"/>
                </a:solidFill>
              </a:rPr>
              <a:t>HEBREO</a:t>
            </a:r>
            <a:endParaRPr lang="en-US" sz="1300" dirty="0"/>
          </a:p>
        </p:txBody>
      </p:sp>
      <p:sp>
        <p:nvSpPr>
          <p:cNvPr id="7" name="Text 5"/>
          <p:cNvSpPr/>
          <p:nvPr/>
        </p:nvSpPr>
        <p:spPr>
          <a:xfrm>
            <a:off x="960120" y="1664208"/>
            <a:ext cx="4480560" cy="594360"/>
          </a:xfrm>
          <a:prstGeom prst="rect">
            <a:avLst/>
          </a:prstGeom>
          <a:noFill/>
          <a:ln/>
        </p:spPr>
        <p:txBody>
          <a:bodyPr wrap="square" lIns="0" tIns="0" rIns="0" bIns="0" rtlCol="0" anchor="ctr"/>
          <a:lstStyle/>
          <a:p>
            <a:pPr algn="ctr" indent="0" marL="0">
              <a:buNone/>
            </a:pPr>
            <a:r>
              <a:rPr lang="en-US" sz="3400" b="1" dirty="0">
                <a:solidFill>
                  <a:srgbClr val="0A1B2A"/>
                </a:solidFill>
              </a:rPr>
              <a:t>קָדוֹשׁ</a:t>
            </a:r>
            <a:endParaRPr lang="en-US" sz="3400" dirty="0"/>
          </a:p>
        </p:txBody>
      </p:sp>
      <p:sp>
        <p:nvSpPr>
          <p:cNvPr id="8" name="Text 6"/>
          <p:cNvSpPr/>
          <p:nvPr/>
        </p:nvSpPr>
        <p:spPr>
          <a:xfrm>
            <a:off x="960120" y="2331720"/>
            <a:ext cx="4480560" cy="237744"/>
          </a:xfrm>
          <a:prstGeom prst="rect">
            <a:avLst/>
          </a:prstGeom>
          <a:noFill/>
          <a:ln/>
        </p:spPr>
        <p:txBody>
          <a:bodyPr wrap="square" lIns="0" tIns="0" rIns="0" bIns="0" rtlCol="0" anchor="ctr"/>
          <a:lstStyle/>
          <a:p>
            <a:pPr algn="ctr" indent="0" marL="0">
              <a:buNone/>
            </a:pPr>
            <a:r>
              <a:rPr lang="en-US" sz="1400" b="1" dirty="0">
                <a:solidFill>
                  <a:srgbClr val="F2B84B"/>
                </a:solidFill>
              </a:rPr>
              <a:t>qādôš / kadosh</a:t>
            </a:r>
            <a:endParaRPr lang="en-US" sz="1400" dirty="0"/>
          </a:p>
        </p:txBody>
      </p:sp>
      <p:sp>
        <p:nvSpPr>
          <p:cNvPr id="9" name="Text 7"/>
          <p:cNvSpPr/>
          <p:nvPr/>
        </p:nvSpPr>
        <p:spPr>
          <a:xfrm>
            <a:off x="1024128" y="2907792"/>
            <a:ext cx="4343400" cy="640080"/>
          </a:xfrm>
          <a:prstGeom prst="rect">
            <a:avLst/>
          </a:prstGeom>
          <a:noFill/>
          <a:ln/>
        </p:spPr>
        <p:txBody>
          <a:bodyPr wrap="square" lIns="1016" tIns="1016" rIns="1016" bIns="1016" rtlCol="0" anchor="ctr">
            <a:normAutofit/>
          </a:bodyPr>
          <a:lstStyle/>
          <a:p>
            <a:pPr algn="ctr" indent="0" marL="0">
              <a:buNone/>
            </a:pPr>
            <a:r>
              <a:rPr lang="en-US" sz="1800" b="1" dirty="0">
                <a:solidFill>
                  <a:srgbClr val="0A1B2A"/>
                </a:solidFill>
                <a:latin typeface="Aptos" pitchFamily="34" charset="0"/>
                <a:ea typeface="Aptos" pitchFamily="34" charset="-122"/>
                <a:cs typeface="Aptos" pitchFamily="34" charset="-120"/>
              </a:rPr>
              <a:t>Idea principal: apartado, separado, consagrado, no común.</a:t>
            </a:r>
            <a:endParaRPr lang="en-US" sz="1800" dirty="0"/>
          </a:p>
        </p:txBody>
      </p:sp>
      <p:sp>
        <p:nvSpPr>
          <p:cNvPr id="10" name="Shape 8"/>
          <p:cNvSpPr/>
          <p:nvPr/>
        </p:nvSpPr>
        <p:spPr>
          <a:xfrm>
            <a:off x="1024128" y="3986784"/>
            <a:ext cx="4343400" cy="987552"/>
          </a:xfrm>
          <a:prstGeom prst="roundRect">
            <a:avLst>
              <a:gd name="adj" fmla="val 11111"/>
            </a:avLst>
          </a:prstGeom>
          <a:solidFill>
            <a:srgbClr val="FFF9ED"/>
          </a:solidFill>
          <a:ln w="13970">
            <a:solidFill>
              <a:srgbClr val="F2B84B">
                <a:alpha val="90000"/>
              </a:srgbClr>
            </a:solidFill>
            <a:prstDash val="solid"/>
          </a:ln>
        </p:spPr>
      </p:sp>
      <p:sp>
        <p:nvSpPr>
          <p:cNvPr id="11" name="Text 9"/>
          <p:cNvSpPr/>
          <p:nvPr/>
        </p:nvSpPr>
        <p:spPr>
          <a:xfrm>
            <a:off x="1170432" y="4114800"/>
            <a:ext cx="406908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Isaías 6:3</a:t>
            </a:r>
            <a:endParaRPr lang="en-US" sz="1100" dirty="0"/>
          </a:p>
        </p:txBody>
      </p:sp>
      <p:sp>
        <p:nvSpPr>
          <p:cNvPr id="12" name="Text 10"/>
          <p:cNvSpPr/>
          <p:nvPr/>
        </p:nvSpPr>
        <p:spPr>
          <a:xfrm>
            <a:off x="1170432" y="4425696"/>
            <a:ext cx="4050792" cy="402336"/>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“Santo, santo, santo, Jehová de los ejércitos.”</a:t>
            </a:r>
            <a:endParaRPr lang="en-US" sz="1600" dirty="0"/>
          </a:p>
        </p:txBody>
      </p:sp>
      <p:sp>
        <p:nvSpPr>
          <p:cNvPr id="13" name="Shape 11"/>
          <p:cNvSpPr/>
          <p:nvPr/>
        </p:nvSpPr>
        <p:spPr>
          <a:xfrm>
            <a:off x="6400800" y="960120"/>
            <a:ext cx="5074920" cy="4892040"/>
          </a:xfrm>
          <a:prstGeom prst="roundRect">
            <a:avLst>
              <a:gd name="adj" fmla="val 2243"/>
            </a:avLst>
          </a:prstGeom>
          <a:solidFill>
            <a:srgbClr val="FFF9ED"/>
          </a:solidFill>
          <a:ln w="13970">
            <a:solidFill>
              <a:srgbClr val="F2B84B">
                <a:alpha val="90000"/>
              </a:srgbClr>
            </a:solidFill>
            <a:prstDash val="solid"/>
          </a:ln>
        </p:spPr>
      </p:sp>
      <p:sp>
        <p:nvSpPr>
          <p:cNvPr id="14" name="Text 12"/>
          <p:cNvSpPr/>
          <p:nvPr/>
        </p:nvSpPr>
        <p:spPr>
          <a:xfrm>
            <a:off x="6629400" y="1225296"/>
            <a:ext cx="4572000" cy="228600"/>
          </a:xfrm>
          <a:prstGeom prst="rect">
            <a:avLst/>
          </a:prstGeom>
          <a:noFill/>
          <a:ln/>
        </p:spPr>
        <p:txBody>
          <a:bodyPr wrap="square" lIns="0" tIns="0" rIns="0" bIns="0" rtlCol="0" anchor="ctr"/>
          <a:lstStyle/>
          <a:p>
            <a:pPr algn="ctr" indent="0" marL="0">
              <a:buNone/>
            </a:pPr>
            <a:r>
              <a:rPr lang="en-US" sz="1300" b="1" dirty="0">
                <a:solidFill>
                  <a:srgbClr val="2D8AD9"/>
                </a:solidFill>
              </a:rPr>
              <a:t>GRIEGO</a:t>
            </a:r>
            <a:endParaRPr lang="en-US" sz="1300" dirty="0"/>
          </a:p>
        </p:txBody>
      </p:sp>
      <p:sp>
        <p:nvSpPr>
          <p:cNvPr id="15" name="Text 13"/>
          <p:cNvSpPr/>
          <p:nvPr/>
        </p:nvSpPr>
        <p:spPr>
          <a:xfrm>
            <a:off x="6629400" y="1664208"/>
            <a:ext cx="4572000" cy="594360"/>
          </a:xfrm>
          <a:prstGeom prst="rect">
            <a:avLst/>
          </a:prstGeom>
          <a:noFill/>
          <a:ln/>
        </p:spPr>
        <p:txBody>
          <a:bodyPr wrap="square" lIns="0" tIns="0" rIns="0" bIns="0" rtlCol="0" anchor="ctr"/>
          <a:lstStyle/>
          <a:p>
            <a:pPr algn="ctr" indent="0" marL="0">
              <a:buNone/>
            </a:pPr>
            <a:r>
              <a:rPr lang="en-US" sz="3400" b="1" dirty="0">
                <a:solidFill>
                  <a:srgbClr val="0A1B2A"/>
                </a:solidFill>
              </a:rPr>
              <a:t>ἅγιος</a:t>
            </a:r>
            <a:endParaRPr lang="en-US" sz="3400" dirty="0"/>
          </a:p>
        </p:txBody>
      </p:sp>
      <p:sp>
        <p:nvSpPr>
          <p:cNvPr id="16" name="Text 14"/>
          <p:cNvSpPr/>
          <p:nvPr/>
        </p:nvSpPr>
        <p:spPr>
          <a:xfrm>
            <a:off x="6629400" y="2331720"/>
            <a:ext cx="4572000" cy="237744"/>
          </a:xfrm>
          <a:prstGeom prst="rect">
            <a:avLst/>
          </a:prstGeom>
          <a:noFill/>
          <a:ln/>
        </p:spPr>
        <p:txBody>
          <a:bodyPr wrap="square" lIns="0" tIns="0" rIns="0" bIns="0" rtlCol="0" anchor="ctr"/>
          <a:lstStyle/>
          <a:p>
            <a:pPr algn="ctr" indent="0" marL="0">
              <a:buNone/>
            </a:pPr>
            <a:r>
              <a:rPr lang="en-US" sz="1400" b="1" dirty="0">
                <a:solidFill>
                  <a:srgbClr val="F2B84B"/>
                </a:solidFill>
              </a:rPr>
              <a:t>hagios</a:t>
            </a:r>
            <a:endParaRPr lang="en-US" sz="1400" dirty="0"/>
          </a:p>
        </p:txBody>
      </p:sp>
      <p:sp>
        <p:nvSpPr>
          <p:cNvPr id="17" name="Text 15"/>
          <p:cNvSpPr/>
          <p:nvPr/>
        </p:nvSpPr>
        <p:spPr>
          <a:xfrm>
            <a:off x="6720840" y="2907792"/>
            <a:ext cx="4315968" cy="658368"/>
          </a:xfrm>
          <a:prstGeom prst="rect">
            <a:avLst/>
          </a:prstGeom>
          <a:noFill/>
          <a:ln/>
        </p:spPr>
        <p:txBody>
          <a:bodyPr wrap="square" lIns="1016" tIns="1016" rIns="1016" bIns="1016" rtlCol="0" anchor="ctr">
            <a:normAutofit/>
          </a:bodyPr>
          <a:lstStyle/>
          <a:p>
            <a:pPr algn="ctr" indent="0" marL="0">
              <a:buNone/>
            </a:pPr>
            <a:r>
              <a:rPr lang="en-US" sz="1800" b="1" dirty="0">
                <a:solidFill>
                  <a:srgbClr val="0A1B2A"/>
                </a:solidFill>
                <a:latin typeface="Aptos" pitchFamily="34" charset="0"/>
                <a:ea typeface="Aptos" pitchFamily="34" charset="-122"/>
                <a:cs typeface="Aptos" pitchFamily="34" charset="-120"/>
              </a:rPr>
              <a:t>Idea principal: santo, separado para Dios, dedicado a Él, moralmente puro.</a:t>
            </a:r>
            <a:endParaRPr lang="en-US" sz="1800" dirty="0"/>
          </a:p>
        </p:txBody>
      </p:sp>
      <p:sp>
        <p:nvSpPr>
          <p:cNvPr id="18" name="Shape 16"/>
          <p:cNvSpPr/>
          <p:nvPr/>
        </p:nvSpPr>
        <p:spPr>
          <a:xfrm>
            <a:off x="6720840" y="3986784"/>
            <a:ext cx="4343400" cy="987552"/>
          </a:xfrm>
          <a:prstGeom prst="roundRect">
            <a:avLst>
              <a:gd name="adj" fmla="val 11111"/>
            </a:avLst>
          </a:prstGeom>
          <a:solidFill>
            <a:srgbClr val="FFF9ED"/>
          </a:solidFill>
          <a:ln w="13970">
            <a:solidFill>
              <a:srgbClr val="F2B84B">
                <a:alpha val="90000"/>
              </a:srgbClr>
            </a:solidFill>
            <a:prstDash val="solid"/>
          </a:ln>
        </p:spPr>
      </p:sp>
      <p:sp>
        <p:nvSpPr>
          <p:cNvPr id="19" name="Text 17"/>
          <p:cNvSpPr/>
          <p:nvPr/>
        </p:nvSpPr>
        <p:spPr>
          <a:xfrm>
            <a:off x="6867144" y="4114800"/>
            <a:ext cx="4069080" cy="201168"/>
          </a:xfrm>
          <a:prstGeom prst="rect">
            <a:avLst/>
          </a:prstGeom>
          <a:noFill/>
          <a:ln/>
        </p:spPr>
        <p:txBody>
          <a:bodyPr wrap="square" lIns="0" tIns="0" rIns="0" bIns="0" rtlCol="0" anchor="ctr">
            <a:normAutofit/>
          </a:bodyPr>
          <a:lstStyle/>
          <a:p>
            <a:pPr indent="0" marL="0">
              <a:buNone/>
            </a:pPr>
            <a:r>
              <a:rPr lang="en-US" sz="1100" b="1" dirty="0">
                <a:solidFill>
                  <a:srgbClr val="2D8AD9"/>
                </a:solidFill>
              </a:rPr>
              <a:t>1 Pedro 1:16</a:t>
            </a:r>
            <a:endParaRPr lang="en-US" sz="1100" dirty="0"/>
          </a:p>
        </p:txBody>
      </p:sp>
      <p:sp>
        <p:nvSpPr>
          <p:cNvPr id="20" name="Text 18"/>
          <p:cNvSpPr/>
          <p:nvPr/>
        </p:nvSpPr>
        <p:spPr>
          <a:xfrm>
            <a:off x="6867144" y="4425696"/>
            <a:ext cx="4050792" cy="402336"/>
          </a:xfrm>
          <a:prstGeom prst="rect">
            <a:avLst/>
          </a:prstGeom>
          <a:noFill/>
          <a:ln/>
        </p:spPr>
        <p:txBody>
          <a:bodyPr wrap="square" lIns="254" tIns="254" rIns="254" bIns="254" rtlCol="0" anchor="ctr">
            <a:normAutofit/>
          </a:bodyPr>
          <a:lstStyle/>
          <a:p>
            <a:pPr indent="0" marL="0">
              <a:buNone/>
            </a:pPr>
            <a:r>
              <a:rPr lang="en-US" sz="1600" i="1" dirty="0">
                <a:solidFill>
                  <a:srgbClr val="0A1B2A"/>
                </a:solidFill>
              </a:rPr>
              <a:t>“Sed santos, porque yo soy santo.”</a:t>
            </a:r>
            <a:endParaRPr lang="en-US" sz="1600" dirty="0"/>
          </a:p>
        </p:txBody>
      </p:sp>
      <p:sp>
        <p:nvSpPr>
          <p:cNvPr id="21" name="Text 19"/>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22" name="Text 20"/>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8</a:t>
            </a:r>
            <a:endParaRPr lang="en-US"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61522"/>
        </a:solidFill>
      </p:bgPr>
    </p:bg>
    <p:spTree>
      <p:nvGrpSpPr>
        <p:cNvPr id="1" name=""/>
        <p:cNvGrpSpPr/>
        <p:nvPr/>
      </p:nvGrpSpPr>
      <p:grpSpPr>
        <a:xfrm>
          <a:off x="0" y="0"/>
          <a:ext cx="0" cy="0"/>
          <a:chOff x="0" y="0"/>
          <a:chExt cx="0" cy="0"/>
        </a:xfrm>
      </p:grpSpPr>
      <p:pic>
        <p:nvPicPr>
          <p:cNvPr id="2" name="Image 0" descr="/mnt/data/a_grand_cinematic_religious_temple_interior_scen_batch_2.pn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522">
              <a:alpha val="50000"/>
            </a:srgbClr>
          </a:solidFill>
          <a:ln w="12700">
            <a:solidFill>
              <a:srgbClr val="061522">
                <a:alpha val="0"/>
              </a:srgbClr>
            </a:solidFill>
            <a:prstDash val="solid"/>
          </a:ln>
        </p:spPr>
      </p:sp>
      <p:sp>
        <p:nvSpPr>
          <p:cNvPr id="4" name="Shape 1"/>
          <p:cNvSpPr/>
          <p:nvPr/>
        </p:nvSpPr>
        <p:spPr>
          <a:xfrm>
            <a:off x="0" y="0"/>
            <a:ext cx="12191695" cy="6858000"/>
          </a:xfrm>
          <a:prstGeom prst="rect">
            <a:avLst/>
          </a:prstGeom>
          <a:solidFill>
            <a:srgbClr val="061522">
              <a:alpha val="0"/>
            </a:srgbClr>
          </a:solidFill>
          <a:ln w="12700">
            <a:solidFill>
              <a:srgbClr val="000000">
                <a:alpha val="0"/>
              </a:srgbClr>
            </a:solidFill>
            <a:prstDash val="solid"/>
          </a:ln>
        </p:spPr>
      </p:sp>
      <p:sp>
        <p:nvSpPr>
          <p:cNvPr id="5" name="Text 2"/>
          <p:cNvSpPr/>
          <p:nvPr/>
        </p:nvSpPr>
        <p:spPr>
          <a:xfrm>
            <a:off x="329184" y="237744"/>
            <a:ext cx="8046720" cy="310896"/>
          </a:xfrm>
          <a:prstGeom prst="rect">
            <a:avLst/>
          </a:prstGeom>
          <a:noFill/>
          <a:ln/>
        </p:spPr>
        <p:txBody>
          <a:bodyPr wrap="square" lIns="0" tIns="0" rIns="0" bIns="0" rtlCol="0" anchor="ctr">
            <a:normAutofit/>
          </a:bodyPr>
          <a:lstStyle/>
          <a:p>
            <a:pPr indent="0" marL="0">
              <a:buNone/>
            </a:pPr>
            <a:r>
              <a:rPr lang="en-US" sz="1800" b="1" dirty="0">
                <a:solidFill>
                  <a:srgbClr val="FFFFFF"/>
                </a:solidFill>
                <a:latin typeface="Aptos Display" pitchFamily="34" charset="0"/>
                <a:ea typeface="Aptos Display" pitchFamily="34" charset="-122"/>
                <a:cs typeface="Aptos Display" pitchFamily="34" charset="-120"/>
              </a:rPr>
              <a:t>LEAMOS ISAÍAS 6:1-5</a:t>
            </a:r>
            <a:endParaRPr lang="en-US" sz="1800" dirty="0"/>
          </a:p>
        </p:txBody>
      </p:sp>
      <p:sp>
        <p:nvSpPr>
          <p:cNvPr id="6" name="Shape 3"/>
          <p:cNvSpPr/>
          <p:nvPr/>
        </p:nvSpPr>
        <p:spPr>
          <a:xfrm>
            <a:off x="329184" y="566928"/>
            <a:ext cx="658368" cy="36576"/>
          </a:xfrm>
          <a:prstGeom prst="rect">
            <a:avLst/>
          </a:prstGeom>
          <a:solidFill>
            <a:srgbClr val="F2B84B"/>
          </a:solidFill>
          <a:ln w="12700">
            <a:solidFill>
              <a:srgbClr val="F2B84B">
                <a:alpha val="0"/>
              </a:srgbClr>
            </a:solidFill>
            <a:prstDash val="solid"/>
          </a:ln>
        </p:spPr>
      </p:sp>
      <p:sp>
        <p:nvSpPr>
          <p:cNvPr id="7" name="Text 4"/>
          <p:cNvSpPr/>
          <p:nvPr/>
        </p:nvSpPr>
        <p:spPr>
          <a:xfrm>
            <a:off x="1097280" y="685800"/>
            <a:ext cx="4572000" cy="201168"/>
          </a:xfrm>
          <a:prstGeom prst="rect">
            <a:avLst/>
          </a:prstGeom>
          <a:noFill/>
          <a:ln/>
        </p:spPr>
        <p:txBody>
          <a:bodyPr wrap="square" lIns="0" tIns="0" rIns="0" bIns="0" rtlCol="0" anchor="ctr">
            <a:normAutofit/>
          </a:bodyPr>
          <a:lstStyle/>
          <a:p>
            <a:pPr indent="0" marL="0">
              <a:buNone/>
            </a:pPr>
            <a:r>
              <a:rPr lang="en-US" sz="900" dirty="0">
                <a:solidFill>
                  <a:srgbClr val="FFD37A"/>
                </a:solidFill>
              </a:rPr>
              <a:t>Observamos el texto antes de explicarlo</a:t>
            </a:r>
            <a:endParaRPr lang="en-US" sz="900" dirty="0"/>
          </a:p>
        </p:txBody>
      </p:sp>
      <p:sp>
        <p:nvSpPr>
          <p:cNvPr id="8" name="Shape 5"/>
          <p:cNvSpPr/>
          <p:nvPr/>
        </p:nvSpPr>
        <p:spPr>
          <a:xfrm>
            <a:off x="621792" y="932688"/>
            <a:ext cx="6446520" cy="5285232"/>
          </a:xfrm>
          <a:prstGeom prst="roundRect">
            <a:avLst>
              <a:gd name="adj" fmla="val 2076"/>
            </a:avLst>
          </a:prstGeom>
          <a:solidFill>
            <a:srgbClr val="FFF9ED"/>
          </a:solidFill>
          <a:ln w="13970">
            <a:solidFill>
              <a:srgbClr val="F2B84B">
                <a:alpha val="90000"/>
              </a:srgbClr>
            </a:solidFill>
            <a:prstDash val="solid"/>
          </a:ln>
        </p:spPr>
      </p:sp>
      <p:sp>
        <p:nvSpPr>
          <p:cNvPr id="9" name="Text 6"/>
          <p:cNvSpPr/>
          <p:nvPr/>
        </p:nvSpPr>
        <p:spPr>
          <a:xfrm>
            <a:off x="932688" y="1207008"/>
            <a:ext cx="5806440" cy="256032"/>
          </a:xfrm>
          <a:prstGeom prst="rect">
            <a:avLst/>
          </a:prstGeom>
          <a:noFill/>
          <a:ln/>
        </p:spPr>
        <p:txBody>
          <a:bodyPr wrap="square" lIns="0" tIns="0" rIns="0" bIns="0" rtlCol="0" anchor="ctr">
            <a:normAutofit/>
          </a:bodyPr>
          <a:lstStyle/>
          <a:p>
            <a:pPr algn="ctr" indent="0" marL="0">
              <a:buNone/>
            </a:pPr>
            <a:r>
              <a:rPr lang="en-US" sz="1300" b="1" dirty="0">
                <a:solidFill>
                  <a:srgbClr val="2D8AD9"/>
                </a:solidFill>
              </a:rPr>
              <a:t>ISAÍAS 6:1-5 · TEXTO CLAVE</a:t>
            </a:r>
            <a:endParaRPr lang="en-US" sz="1300" dirty="0"/>
          </a:p>
        </p:txBody>
      </p:sp>
      <p:sp>
        <p:nvSpPr>
          <p:cNvPr id="10" name="Shape 7"/>
          <p:cNvSpPr/>
          <p:nvPr/>
        </p:nvSpPr>
        <p:spPr>
          <a:xfrm>
            <a:off x="932688" y="1783080"/>
            <a:ext cx="566928" cy="347472"/>
          </a:xfrm>
          <a:prstGeom prst="roundRect">
            <a:avLst>
              <a:gd name="adj" fmla="val 52632"/>
            </a:avLst>
          </a:prstGeom>
          <a:solidFill>
            <a:srgbClr val="F2B84B"/>
          </a:solidFill>
          <a:ln w="12700">
            <a:solidFill>
              <a:srgbClr val="F2B84B">
                <a:alpha val="0"/>
              </a:srgbClr>
            </a:solidFill>
            <a:prstDash val="solid"/>
          </a:ln>
        </p:spPr>
      </p:sp>
      <p:sp>
        <p:nvSpPr>
          <p:cNvPr id="11" name="Text 8"/>
          <p:cNvSpPr/>
          <p:nvPr/>
        </p:nvSpPr>
        <p:spPr>
          <a:xfrm>
            <a:off x="978408" y="1837944"/>
            <a:ext cx="475488" cy="237744"/>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v.1</a:t>
            </a:r>
            <a:endParaRPr lang="en-US" sz="1200" dirty="0"/>
          </a:p>
        </p:txBody>
      </p:sp>
      <p:sp>
        <p:nvSpPr>
          <p:cNvPr id="12" name="Text 9"/>
          <p:cNvSpPr/>
          <p:nvPr/>
        </p:nvSpPr>
        <p:spPr>
          <a:xfrm>
            <a:off x="1627632" y="1764792"/>
            <a:ext cx="5029200" cy="438912"/>
          </a:xfrm>
          <a:prstGeom prst="rect">
            <a:avLst/>
          </a:prstGeom>
          <a:noFill/>
          <a:ln/>
        </p:spPr>
        <p:txBody>
          <a:bodyPr wrap="square" lIns="1016" tIns="1016" rIns="1016" bIns="1016" rtlCol="0" anchor="ctr">
            <a:normAutofit/>
          </a:bodyPr>
          <a:lstStyle/>
          <a:p>
            <a:pPr algn="l" indent="0" marL="0">
              <a:buNone/>
            </a:pPr>
            <a:r>
              <a:rPr lang="en-US" sz="1420" dirty="0">
                <a:solidFill>
                  <a:srgbClr val="0A1B2A"/>
                </a:solidFill>
                <a:latin typeface="Aptos" pitchFamily="34" charset="0"/>
                <a:ea typeface="Aptos" pitchFamily="34" charset="-122"/>
                <a:cs typeface="Aptos" pitchFamily="34" charset="-120"/>
              </a:rPr>
              <a:t>“Vi yo al Señor sentado sobre un trono alto y sublime, y sus faldas llenaban el templo.”</a:t>
            </a:r>
            <a:endParaRPr lang="en-US" sz="1420" dirty="0"/>
          </a:p>
        </p:txBody>
      </p:sp>
      <p:sp>
        <p:nvSpPr>
          <p:cNvPr id="13" name="Shape 10"/>
          <p:cNvSpPr/>
          <p:nvPr/>
        </p:nvSpPr>
        <p:spPr>
          <a:xfrm>
            <a:off x="932688" y="2651760"/>
            <a:ext cx="566928" cy="347472"/>
          </a:xfrm>
          <a:prstGeom prst="roundRect">
            <a:avLst>
              <a:gd name="adj" fmla="val 52632"/>
            </a:avLst>
          </a:prstGeom>
          <a:solidFill>
            <a:srgbClr val="2D8AD9"/>
          </a:solidFill>
          <a:ln w="12700">
            <a:solidFill>
              <a:srgbClr val="2D8AD9">
                <a:alpha val="0"/>
              </a:srgbClr>
            </a:solidFill>
            <a:prstDash val="solid"/>
          </a:ln>
        </p:spPr>
      </p:sp>
      <p:sp>
        <p:nvSpPr>
          <p:cNvPr id="14" name="Text 11"/>
          <p:cNvSpPr/>
          <p:nvPr/>
        </p:nvSpPr>
        <p:spPr>
          <a:xfrm>
            <a:off x="978408" y="2706624"/>
            <a:ext cx="475488" cy="237744"/>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rPr>
              <a:t>v.3</a:t>
            </a:r>
            <a:endParaRPr lang="en-US" sz="1200" dirty="0"/>
          </a:p>
        </p:txBody>
      </p:sp>
      <p:sp>
        <p:nvSpPr>
          <p:cNvPr id="15" name="Text 12"/>
          <p:cNvSpPr/>
          <p:nvPr/>
        </p:nvSpPr>
        <p:spPr>
          <a:xfrm>
            <a:off x="1627632" y="2633472"/>
            <a:ext cx="5029200" cy="438912"/>
          </a:xfrm>
          <a:prstGeom prst="rect">
            <a:avLst/>
          </a:prstGeom>
          <a:noFill/>
          <a:ln/>
        </p:spPr>
        <p:txBody>
          <a:bodyPr wrap="square" lIns="1016" tIns="1016" rIns="1016" bIns="1016" rtlCol="0" anchor="ctr">
            <a:normAutofit/>
          </a:bodyPr>
          <a:lstStyle/>
          <a:p>
            <a:pPr algn="l" indent="0" marL="0">
              <a:buNone/>
            </a:pPr>
            <a:r>
              <a:rPr lang="en-US" sz="1420" b="1" dirty="0">
                <a:solidFill>
                  <a:srgbClr val="0A1B2A"/>
                </a:solidFill>
                <a:latin typeface="Aptos" pitchFamily="34" charset="0"/>
                <a:ea typeface="Aptos" pitchFamily="34" charset="-122"/>
                <a:cs typeface="Aptos" pitchFamily="34" charset="-120"/>
              </a:rPr>
              <a:t>“Santo, santo, santo, Jehová de los ejércitos; toda la tierra está llena de su gloria.”</a:t>
            </a:r>
            <a:endParaRPr lang="en-US" sz="1420" dirty="0"/>
          </a:p>
        </p:txBody>
      </p:sp>
      <p:sp>
        <p:nvSpPr>
          <p:cNvPr id="16" name="Shape 13"/>
          <p:cNvSpPr/>
          <p:nvPr/>
        </p:nvSpPr>
        <p:spPr>
          <a:xfrm>
            <a:off x="932688" y="3520440"/>
            <a:ext cx="566928" cy="347472"/>
          </a:xfrm>
          <a:prstGeom prst="roundRect">
            <a:avLst>
              <a:gd name="adj" fmla="val 52632"/>
            </a:avLst>
          </a:prstGeom>
          <a:solidFill>
            <a:srgbClr val="F4A261"/>
          </a:solidFill>
          <a:ln w="12700">
            <a:solidFill>
              <a:srgbClr val="F4A261">
                <a:alpha val="0"/>
              </a:srgbClr>
            </a:solidFill>
            <a:prstDash val="solid"/>
          </a:ln>
        </p:spPr>
      </p:sp>
      <p:sp>
        <p:nvSpPr>
          <p:cNvPr id="17" name="Text 14"/>
          <p:cNvSpPr/>
          <p:nvPr/>
        </p:nvSpPr>
        <p:spPr>
          <a:xfrm>
            <a:off x="978408" y="3575304"/>
            <a:ext cx="475488" cy="237744"/>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rPr>
              <a:t>v.4</a:t>
            </a:r>
            <a:endParaRPr lang="en-US" sz="1200" dirty="0"/>
          </a:p>
        </p:txBody>
      </p:sp>
      <p:sp>
        <p:nvSpPr>
          <p:cNvPr id="18" name="Text 15"/>
          <p:cNvSpPr/>
          <p:nvPr/>
        </p:nvSpPr>
        <p:spPr>
          <a:xfrm>
            <a:off x="1627632" y="3502152"/>
            <a:ext cx="5029200" cy="438912"/>
          </a:xfrm>
          <a:prstGeom prst="rect">
            <a:avLst/>
          </a:prstGeom>
          <a:noFill/>
          <a:ln/>
        </p:spPr>
        <p:txBody>
          <a:bodyPr wrap="square" lIns="1016" tIns="1016" rIns="1016" bIns="1016" rtlCol="0" anchor="ctr">
            <a:normAutofit/>
          </a:bodyPr>
          <a:lstStyle/>
          <a:p>
            <a:pPr algn="l" indent="0" marL="0">
              <a:buNone/>
            </a:pPr>
            <a:r>
              <a:rPr lang="en-US" sz="1420" dirty="0">
                <a:solidFill>
                  <a:srgbClr val="0A1B2A"/>
                </a:solidFill>
                <a:latin typeface="Aptos" pitchFamily="34" charset="0"/>
                <a:ea typeface="Aptos" pitchFamily="34" charset="-122"/>
                <a:cs typeface="Aptos" pitchFamily="34" charset="-120"/>
              </a:rPr>
              <a:t>“Los quiciales de las puertas se estremecieron... y la casa se llenó de humo.”</a:t>
            </a:r>
            <a:endParaRPr lang="en-US" sz="1420" dirty="0"/>
          </a:p>
        </p:txBody>
      </p:sp>
      <p:sp>
        <p:nvSpPr>
          <p:cNvPr id="19" name="Shape 16"/>
          <p:cNvSpPr/>
          <p:nvPr/>
        </p:nvSpPr>
        <p:spPr>
          <a:xfrm>
            <a:off x="932688" y="4389120"/>
            <a:ext cx="566928" cy="347472"/>
          </a:xfrm>
          <a:prstGeom prst="roundRect">
            <a:avLst>
              <a:gd name="adj" fmla="val 52632"/>
            </a:avLst>
          </a:prstGeom>
          <a:solidFill>
            <a:srgbClr val="E76F51"/>
          </a:solidFill>
          <a:ln w="12700">
            <a:solidFill>
              <a:srgbClr val="E76F51">
                <a:alpha val="0"/>
              </a:srgbClr>
            </a:solidFill>
            <a:prstDash val="solid"/>
          </a:ln>
        </p:spPr>
      </p:sp>
      <p:sp>
        <p:nvSpPr>
          <p:cNvPr id="20" name="Text 17"/>
          <p:cNvSpPr/>
          <p:nvPr/>
        </p:nvSpPr>
        <p:spPr>
          <a:xfrm>
            <a:off x="978408" y="4443984"/>
            <a:ext cx="475488" cy="237744"/>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rPr>
              <a:t>v.5</a:t>
            </a:r>
            <a:endParaRPr lang="en-US" sz="1200" dirty="0"/>
          </a:p>
        </p:txBody>
      </p:sp>
      <p:sp>
        <p:nvSpPr>
          <p:cNvPr id="21" name="Text 18"/>
          <p:cNvSpPr/>
          <p:nvPr/>
        </p:nvSpPr>
        <p:spPr>
          <a:xfrm>
            <a:off x="1627632" y="4370832"/>
            <a:ext cx="5029200" cy="438912"/>
          </a:xfrm>
          <a:prstGeom prst="rect">
            <a:avLst/>
          </a:prstGeom>
          <a:noFill/>
          <a:ln/>
        </p:spPr>
        <p:txBody>
          <a:bodyPr wrap="square" lIns="1016" tIns="1016" rIns="1016" bIns="1016" rtlCol="0" anchor="ctr">
            <a:normAutofit/>
          </a:bodyPr>
          <a:lstStyle/>
          <a:p>
            <a:pPr algn="l" indent="0" marL="0">
              <a:buNone/>
            </a:pPr>
            <a:r>
              <a:rPr lang="en-US" sz="1420" dirty="0">
                <a:solidFill>
                  <a:srgbClr val="0A1B2A"/>
                </a:solidFill>
                <a:latin typeface="Aptos" pitchFamily="34" charset="0"/>
                <a:ea typeface="Aptos" pitchFamily="34" charset="-122"/>
                <a:cs typeface="Aptos" pitchFamily="34" charset="-120"/>
              </a:rPr>
              <a:t>“¡Ay de mí! ... porque soy hombre inmundo de labios... han visto mis ojos al Rey.”</a:t>
            </a:r>
            <a:endParaRPr lang="en-US" sz="1420" dirty="0"/>
          </a:p>
        </p:txBody>
      </p:sp>
      <p:sp>
        <p:nvSpPr>
          <p:cNvPr id="22" name="Text 19"/>
          <p:cNvSpPr/>
          <p:nvPr/>
        </p:nvSpPr>
        <p:spPr>
          <a:xfrm>
            <a:off x="932688" y="5413248"/>
            <a:ext cx="5806440" cy="530352"/>
          </a:xfrm>
          <a:prstGeom prst="rect">
            <a:avLst/>
          </a:prstGeom>
          <a:noFill/>
          <a:ln/>
        </p:spPr>
        <p:txBody>
          <a:bodyPr wrap="square" lIns="1016" tIns="1016" rIns="1016" bIns="1016" rtlCol="0" anchor="ctr">
            <a:normAutofit/>
          </a:bodyPr>
          <a:lstStyle/>
          <a:p>
            <a:pPr algn="ctr" indent="0" marL="0">
              <a:buNone/>
            </a:pPr>
            <a:r>
              <a:rPr lang="en-US" sz="1300" b="1" dirty="0">
                <a:solidFill>
                  <a:srgbClr val="2D8AD9"/>
                </a:solidFill>
                <a:latin typeface="Aptos" pitchFamily="34" charset="0"/>
                <a:ea typeface="Aptos" pitchFamily="34" charset="-122"/>
                <a:cs typeface="Aptos" pitchFamily="34" charset="-120"/>
              </a:rPr>
              <a:t>Actividad rápida: un niño lee v.1, otro v.3 y otro v.5. Después respondemos: ¿qué vio Isaías?, ¿qué escuchó?, ¿qué confesó?</a:t>
            </a:r>
            <a:endParaRPr lang="en-US" sz="1300" dirty="0"/>
          </a:p>
        </p:txBody>
      </p:sp>
      <p:sp>
        <p:nvSpPr>
          <p:cNvPr id="23" name="Shape 20"/>
          <p:cNvSpPr/>
          <p:nvPr/>
        </p:nvSpPr>
        <p:spPr>
          <a:xfrm>
            <a:off x="7452360" y="1078992"/>
            <a:ext cx="3977640" cy="4892040"/>
          </a:xfrm>
          <a:prstGeom prst="roundRect">
            <a:avLst>
              <a:gd name="adj" fmla="val 2759"/>
            </a:avLst>
          </a:prstGeom>
          <a:solidFill>
            <a:srgbClr val="0B2133"/>
          </a:solidFill>
          <a:ln w="13970">
            <a:solidFill>
              <a:srgbClr val="F2B84B">
                <a:alpha val="90000"/>
              </a:srgbClr>
            </a:solidFill>
            <a:prstDash val="solid"/>
          </a:ln>
        </p:spPr>
      </p:sp>
      <p:sp>
        <p:nvSpPr>
          <p:cNvPr id="24" name="Text 21"/>
          <p:cNvSpPr/>
          <p:nvPr/>
        </p:nvSpPr>
        <p:spPr>
          <a:xfrm>
            <a:off x="7818120" y="1417320"/>
            <a:ext cx="3246120" cy="320040"/>
          </a:xfrm>
          <a:prstGeom prst="rect">
            <a:avLst/>
          </a:prstGeom>
          <a:noFill/>
          <a:ln/>
        </p:spPr>
        <p:txBody>
          <a:bodyPr wrap="square" lIns="0" tIns="0" rIns="0" bIns="0" rtlCol="0" anchor="ctr">
            <a:normAutofit/>
          </a:bodyPr>
          <a:lstStyle/>
          <a:p>
            <a:pPr algn="ctr" indent="0" marL="0">
              <a:buNone/>
            </a:pPr>
            <a:r>
              <a:rPr lang="en-US" sz="2100" b="1" dirty="0">
                <a:solidFill>
                  <a:srgbClr val="FFD37A"/>
                </a:solidFill>
              </a:rPr>
              <a:t>OBSERVEMOS</a:t>
            </a:r>
            <a:endParaRPr lang="en-US" sz="2100" dirty="0"/>
          </a:p>
        </p:txBody>
      </p:sp>
      <p:sp>
        <p:nvSpPr>
          <p:cNvPr id="25" name="Shape 22"/>
          <p:cNvSpPr/>
          <p:nvPr/>
        </p:nvSpPr>
        <p:spPr>
          <a:xfrm>
            <a:off x="7818120" y="2057400"/>
            <a:ext cx="347472" cy="347472"/>
          </a:xfrm>
          <a:prstGeom prst="roundRect">
            <a:avLst>
              <a:gd name="adj" fmla="val 52632"/>
            </a:avLst>
          </a:prstGeom>
          <a:solidFill>
            <a:srgbClr val="F2B84B"/>
          </a:solidFill>
          <a:ln w="12700">
            <a:solidFill>
              <a:srgbClr val="F2B84B">
                <a:alpha val="0"/>
              </a:srgbClr>
            </a:solidFill>
            <a:prstDash val="solid"/>
          </a:ln>
        </p:spPr>
      </p:sp>
      <p:sp>
        <p:nvSpPr>
          <p:cNvPr id="26" name="Text 23"/>
          <p:cNvSpPr/>
          <p:nvPr/>
        </p:nvSpPr>
        <p:spPr>
          <a:xfrm>
            <a:off x="7863840" y="2112264"/>
            <a:ext cx="256032" cy="237744"/>
          </a:xfrm>
          <a:prstGeom prst="rect">
            <a:avLst/>
          </a:prstGeom>
          <a:noFill/>
          <a:ln/>
        </p:spPr>
        <p:txBody>
          <a:bodyPr wrap="square" lIns="0" tIns="0" rIns="0" bIns="0" rtlCol="0" anchor="ctr">
            <a:normAutofit/>
          </a:bodyPr>
          <a:lstStyle/>
          <a:p>
            <a:pPr algn="ctr" indent="0" marL="0">
              <a:buNone/>
            </a:pPr>
            <a:r>
              <a:rPr lang="en-US" sz="1200" b="1" dirty="0">
                <a:solidFill>
                  <a:srgbClr val="0A1B2A"/>
                </a:solidFill>
              </a:rPr>
              <a:t>1</a:t>
            </a:r>
            <a:endParaRPr lang="en-US" sz="1200" dirty="0"/>
          </a:p>
        </p:txBody>
      </p:sp>
      <p:sp>
        <p:nvSpPr>
          <p:cNvPr id="27" name="Text 24"/>
          <p:cNvSpPr/>
          <p:nvPr/>
        </p:nvSpPr>
        <p:spPr>
          <a:xfrm>
            <a:off x="8275320" y="2020824"/>
            <a:ext cx="2542032" cy="329184"/>
          </a:xfrm>
          <a:prstGeom prst="rect">
            <a:avLst/>
          </a:prstGeom>
          <a:noFill/>
          <a:ln/>
        </p:spPr>
        <p:txBody>
          <a:bodyPr wrap="square" lIns="1016" tIns="1016" rIns="1016" bIns="1016" rtlCol="0" anchor="ctr">
            <a:normAutofit/>
          </a:bodyPr>
          <a:lstStyle/>
          <a:p>
            <a:pPr algn="l" indent="0" marL="0">
              <a:buNone/>
            </a:pPr>
            <a:r>
              <a:rPr lang="en-US" sz="1400" b="1" dirty="0">
                <a:solidFill>
                  <a:srgbClr val="FFFFFF"/>
                </a:solidFill>
                <a:latin typeface="Aptos" pitchFamily="34" charset="0"/>
                <a:ea typeface="Aptos" pitchFamily="34" charset="-122"/>
                <a:cs typeface="Aptos" pitchFamily="34" charset="-120"/>
              </a:rPr>
              <a:t>Dios está en el trono</a:t>
            </a:r>
            <a:endParaRPr lang="en-US" sz="1400" dirty="0"/>
          </a:p>
        </p:txBody>
      </p:sp>
      <p:sp>
        <p:nvSpPr>
          <p:cNvPr id="28" name="Shape 25"/>
          <p:cNvSpPr/>
          <p:nvPr/>
        </p:nvSpPr>
        <p:spPr>
          <a:xfrm>
            <a:off x="7818120" y="2715768"/>
            <a:ext cx="347472" cy="347472"/>
          </a:xfrm>
          <a:prstGeom prst="roundRect">
            <a:avLst>
              <a:gd name="adj" fmla="val 52632"/>
            </a:avLst>
          </a:prstGeom>
          <a:solidFill>
            <a:srgbClr val="2D8AD9"/>
          </a:solidFill>
          <a:ln w="12700">
            <a:solidFill>
              <a:srgbClr val="2D8AD9">
                <a:alpha val="0"/>
              </a:srgbClr>
            </a:solidFill>
            <a:prstDash val="solid"/>
          </a:ln>
        </p:spPr>
      </p:sp>
      <p:sp>
        <p:nvSpPr>
          <p:cNvPr id="29" name="Text 26"/>
          <p:cNvSpPr/>
          <p:nvPr/>
        </p:nvSpPr>
        <p:spPr>
          <a:xfrm>
            <a:off x="7863840" y="2770632"/>
            <a:ext cx="256032" cy="237744"/>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rPr>
              <a:t>2</a:t>
            </a:r>
            <a:endParaRPr lang="en-US" sz="1200" dirty="0"/>
          </a:p>
        </p:txBody>
      </p:sp>
      <p:sp>
        <p:nvSpPr>
          <p:cNvPr id="30" name="Text 27"/>
          <p:cNvSpPr/>
          <p:nvPr/>
        </p:nvSpPr>
        <p:spPr>
          <a:xfrm>
            <a:off x="8275320" y="2679192"/>
            <a:ext cx="2542032" cy="329184"/>
          </a:xfrm>
          <a:prstGeom prst="rect">
            <a:avLst/>
          </a:prstGeom>
          <a:noFill/>
          <a:ln/>
        </p:spPr>
        <p:txBody>
          <a:bodyPr wrap="square" lIns="1016" tIns="1016" rIns="1016" bIns="1016" rtlCol="0" anchor="ctr">
            <a:normAutofit/>
          </a:bodyPr>
          <a:lstStyle/>
          <a:p>
            <a:pPr algn="l" indent="0" marL="0">
              <a:buNone/>
            </a:pPr>
            <a:r>
              <a:rPr lang="en-US" sz="1400" b="1" dirty="0">
                <a:solidFill>
                  <a:srgbClr val="FFFFFF"/>
                </a:solidFill>
                <a:latin typeface="Aptos" pitchFamily="34" charset="0"/>
                <a:ea typeface="Aptos" pitchFamily="34" charset="-122"/>
                <a:cs typeface="Aptos" pitchFamily="34" charset="-120"/>
              </a:rPr>
              <a:t>Los serafines proclaman su santidad</a:t>
            </a:r>
            <a:endParaRPr lang="en-US" sz="1400" dirty="0"/>
          </a:p>
        </p:txBody>
      </p:sp>
      <p:sp>
        <p:nvSpPr>
          <p:cNvPr id="31" name="Shape 28"/>
          <p:cNvSpPr/>
          <p:nvPr/>
        </p:nvSpPr>
        <p:spPr>
          <a:xfrm>
            <a:off x="7818120" y="3374136"/>
            <a:ext cx="347472" cy="347472"/>
          </a:xfrm>
          <a:prstGeom prst="roundRect">
            <a:avLst>
              <a:gd name="adj" fmla="val 52632"/>
            </a:avLst>
          </a:prstGeom>
          <a:solidFill>
            <a:srgbClr val="F4A261"/>
          </a:solidFill>
          <a:ln w="12700">
            <a:solidFill>
              <a:srgbClr val="F4A261">
                <a:alpha val="0"/>
              </a:srgbClr>
            </a:solidFill>
            <a:prstDash val="solid"/>
          </a:ln>
        </p:spPr>
      </p:sp>
      <p:sp>
        <p:nvSpPr>
          <p:cNvPr id="32" name="Text 29"/>
          <p:cNvSpPr/>
          <p:nvPr/>
        </p:nvSpPr>
        <p:spPr>
          <a:xfrm>
            <a:off x="7863840" y="3429000"/>
            <a:ext cx="256032" cy="237744"/>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rPr>
              <a:t>3</a:t>
            </a:r>
            <a:endParaRPr lang="en-US" sz="1200" dirty="0"/>
          </a:p>
        </p:txBody>
      </p:sp>
      <p:sp>
        <p:nvSpPr>
          <p:cNvPr id="33" name="Text 30"/>
          <p:cNvSpPr/>
          <p:nvPr/>
        </p:nvSpPr>
        <p:spPr>
          <a:xfrm>
            <a:off x="8275320" y="3337560"/>
            <a:ext cx="2542032" cy="329184"/>
          </a:xfrm>
          <a:prstGeom prst="rect">
            <a:avLst/>
          </a:prstGeom>
          <a:noFill/>
          <a:ln/>
        </p:spPr>
        <p:txBody>
          <a:bodyPr wrap="square" lIns="1016" tIns="1016" rIns="1016" bIns="1016" rtlCol="0" anchor="ctr">
            <a:normAutofit/>
          </a:bodyPr>
          <a:lstStyle/>
          <a:p>
            <a:pPr algn="l" indent="0" marL="0">
              <a:buNone/>
            </a:pPr>
            <a:r>
              <a:rPr lang="en-US" sz="1400" b="1" dirty="0">
                <a:solidFill>
                  <a:srgbClr val="FFFFFF"/>
                </a:solidFill>
                <a:latin typeface="Aptos" pitchFamily="34" charset="0"/>
                <a:ea typeface="Aptos" pitchFamily="34" charset="-122"/>
                <a:cs typeface="Aptos" pitchFamily="34" charset="-120"/>
              </a:rPr>
              <a:t>La creación tiembla ante su presencia</a:t>
            </a:r>
            <a:endParaRPr lang="en-US" sz="1400" dirty="0"/>
          </a:p>
        </p:txBody>
      </p:sp>
      <p:sp>
        <p:nvSpPr>
          <p:cNvPr id="34" name="Shape 31"/>
          <p:cNvSpPr/>
          <p:nvPr/>
        </p:nvSpPr>
        <p:spPr>
          <a:xfrm>
            <a:off x="7818120" y="4032504"/>
            <a:ext cx="347472" cy="347472"/>
          </a:xfrm>
          <a:prstGeom prst="roundRect">
            <a:avLst>
              <a:gd name="adj" fmla="val 52632"/>
            </a:avLst>
          </a:prstGeom>
          <a:solidFill>
            <a:srgbClr val="E76F51"/>
          </a:solidFill>
          <a:ln w="12700">
            <a:solidFill>
              <a:srgbClr val="E76F51">
                <a:alpha val="0"/>
              </a:srgbClr>
            </a:solidFill>
            <a:prstDash val="solid"/>
          </a:ln>
        </p:spPr>
      </p:sp>
      <p:sp>
        <p:nvSpPr>
          <p:cNvPr id="35" name="Text 32"/>
          <p:cNvSpPr/>
          <p:nvPr/>
        </p:nvSpPr>
        <p:spPr>
          <a:xfrm>
            <a:off x="7863840" y="4087368"/>
            <a:ext cx="256032" cy="237744"/>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rPr>
              <a:t>4</a:t>
            </a:r>
            <a:endParaRPr lang="en-US" sz="1200" dirty="0"/>
          </a:p>
        </p:txBody>
      </p:sp>
      <p:sp>
        <p:nvSpPr>
          <p:cNvPr id="36" name="Text 33"/>
          <p:cNvSpPr/>
          <p:nvPr/>
        </p:nvSpPr>
        <p:spPr>
          <a:xfrm>
            <a:off x="8275320" y="3995928"/>
            <a:ext cx="2542032" cy="329184"/>
          </a:xfrm>
          <a:prstGeom prst="rect">
            <a:avLst/>
          </a:prstGeom>
          <a:noFill/>
          <a:ln/>
        </p:spPr>
        <p:txBody>
          <a:bodyPr wrap="square" lIns="1016" tIns="1016" rIns="1016" bIns="1016" rtlCol="0" anchor="ctr">
            <a:normAutofit/>
          </a:bodyPr>
          <a:lstStyle/>
          <a:p>
            <a:pPr algn="l" indent="0" marL="0">
              <a:buNone/>
            </a:pPr>
            <a:r>
              <a:rPr lang="en-US" sz="1400" b="1" dirty="0">
                <a:solidFill>
                  <a:srgbClr val="FFFFFF"/>
                </a:solidFill>
                <a:latin typeface="Aptos" pitchFamily="34" charset="0"/>
                <a:ea typeface="Aptos" pitchFamily="34" charset="-122"/>
                <a:cs typeface="Aptos" pitchFamily="34" charset="-120"/>
              </a:rPr>
              <a:t>Isaías reconoce su pecado</a:t>
            </a:r>
            <a:endParaRPr lang="en-US" sz="1400" dirty="0"/>
          </a:p>
        </p:txBody>
      </p:sp>
      <p:sp>
        <p:nvSpPr>
          <p:cNvPr id="37" name="Text 34"/>
          <p:cNvSpPr/>
          <p:nvPr/>
        </p:nvSpPr>
        <p:spPr>
          <a:xfrm>
            <a:off x="7818120" y="5074920"/>
            <a:ext cx="3063240" cy="530352"/>
          </a:xfrm>
          <a:prstGeom prst="rect">
            <a:avLst/>
          </a:prstGeom>
          <a:noFill/>
          <a:ln/>
        </p:spPr>
        <p:txBody>
          <a:bodyPr wrap="square" lIns="1016" tIns="1016" rIns="1016" bIns="1016" rtlCol="0" anchor="ctr">
            <a:normAutofit/>
          </a:bodyPr>
          <a:lstStyle/>
          <a:p>
            <a:pPr algn="ctr" indent="0" marL="0">
              <a:buNone/>
            </a:pPr>
            <a:r>
              <a:rPr lang="en-US" sz="1300" b="1" dirty="0">
                <a:solidFill>
                  <a:srgbClr val="FFD37A"/>
                </a:solidFill>
                <a:latin typeface="Aptos" pitchFamily="34" charset="0"/>
                <a:ea typeface="Aptos" pitchFamily="34" charset="-122"/>
                <a:cs typeface="Aptos" pitchFamily="34" charset="-120"/>
              </a:rPr>
              <a:t>Pregunta: ¿por qué la visión del Dios santo produce adoración y también temor?</a:t>
            </a:r>
            <a:endParaRPr lang="en-US" sz="1300" dirty="0"/>
          </a:p>
        </p:txBody>
      </p:sp>
      <p:sp>
        <p:nvSpPr>
          <p:cNvPr id="38" name="Text 35"/>
          <p:cNvSpPr/>
          <p:nvPr/>
        </p:nvSpPr>
        <p:spPr>
          <a:xfrm>
            <a:off x="310896" y="6510528"/>
            <a:ext cx="4206240" cy="146304"/>
          </a:xfrm>
          <a:prstGeom prst="rect">
            <a:avLst/>
          </a:prstGeom>
          <a:noFill/>
          <a:ln/>
        </p:spPr>
        <p:txBody>
          <a:bodyPr wrap="square" lIns="0" tIns="0" rIns="0" bIns="0" rtlCol="0" anchor="ctr"/>
          <a:lstStyle/>
          <a:p>
            <a:pPr indent="0" marL="0">
              <a:buNone/>
            </a:pPr>
            <a:r>
              <a:rPr lang="en-US" sz="650" dirty="0">
                <a:solidFill>
                  <a:srgbClr val="B8C7D1"/>
                </a:solidFill>
                <a:latin typeface="Aptos" pitchFamily="34" charset="0"/>
                <a:ea typeface="Aptos" pitchFamily="34" charset="-122"/>
                <a:cs typeface="Aptos" pitchFamily="34" charset="-120"/>
              </a:rPr>
              <a:t>Serie los atributos de Dios · La santidad de Dios</a:t>
            </a:r>
            <a:endParaRPr lang="en-US" sz="650" dirty="0"/>
          </a:p>
        </p:txBody>
      </p:sp>
      <p:sp>
        <p:nvSpPr>
          <p:cNvPr id="39" name="Text 36"/>
          <p:cNvSpPr/>
          <p:nvPr/>
        </p:nvSpPr>
        <p:spPr>
          <a:xfrm>
            <a:off x="11658600" y="6510528"/>
            <a:ext cx="201168" cy="146304"/>
          </a:xfrm>
          <a:prstGeom prst="rect">
            <a:avLst/>
          </a:prstGeom>
          <a:noFill/>
          <a:ln/>
        </p:spPr>
        <p:txBody>
          <a:bodyPr wrap="square" lIns="0" tIns="0" rIns="0" bIns="0" rtlCol="0" anchor="ctr"/>
          <a:lstStyle/>
          <a:p>
            <a:pPr algn="r" indent="0" marL="0">
              <a:buNone/>
            </a:pPr>
            <a:r>
              <a:rPr lang="en-US" sz="650" dirty="0">
                <a:solidFill>
                  <a:srgbClr val="F2B84B"/>
                </a:solidFill>
                <a:latin typeface="Aptos" pitchFamily="34" charset="0"/>
                <a:ea typeface="Aptos" pitchFamily="34" charset="-122"/>
                <a:cs typeface="Aptos" pitchFamily="34" charset="-120"/>
              </a:rPr>
              <a:t>9</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Escuela bíblica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santidad de Dios</dc:title>
  <dc:subject>Serie los atributos de Dios - La santidad de Dios</dc:subject>
  <dc:creator>OpenAI</dc:creator>
  <cp:lastModifiedBy>OpenAI</cp:lastModifiedBy>
  <cp:revision>1</cp:revision>
  <dcterms:created xsi:type="dcterms:W3CDTF">2026-07-11T20:37:50Z</dcterms:created>
  <dcterms:modified xsi:type="dcterms:W3CDTF">2026-07-11T20:37:50Z</dcterms:modified>
</cp:coreProperties>
</file>