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luis avenda�o mendez" userId="39b0e45515e20cf0" providerId="LiveId" clId="{0A7A2612-C40D-471C-81D9-64BEE13EC7B3}"/>
    <pc:docChg chg="custSel modSld">
      <pc:chgData name="jose luis avenda�o mendez" userId="39b0e45515e20cf0" providerId="LiveId" clId="{0A7A2612-C40D-471C-81D9-64BEE13EC7B3}" dt="2026-08-15T22:15:27.087" v="24" actId="14100"/>
      <pc:docMkLst>
        <pc:docMk/>
      </pc:docMkLst>
      <pc:sldChg chg="modSp mod">
        <pc:chgData name="jose luis avenda�o mendez" userId="39b0e45515e20cf0" providerId="LiveId" clId="{0A7A2612-C40D-471C-81D9-64BEE13EC7B3}" dt="2026-08-15T22:15:27.087" v="24" actId="14100"/>
        <pc:sldMkLst>
          <pc:docMk/>
          <pc:sldMk cId="0" sldId="258"/>
        </pc:sldMkLst>
        <pc:spChg chg="mod">
          <ac:chgData name="jose luis avenda�o mendez" userId="39b0e45515e20cf0" providerId="LiveId" clId="{0A7A2612-C40D-471C-81D9-64BEE13EC7B3}" dt="2026-07-25T21:36:18.440" v="23" actId="27636"/>
          <ac:spMkLst>
            <pc:docMk/>
            <pc:sldMk cId="0" sldId="258"/>
            <ac:spMk id="7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8-15T22:15:27.087" v="24" actId="14100"/>
          <ac:spMkLst>
            <pc:docMk/>
            <pc:sldMk cId="0" sldId="258"/>
            <ac:spMk id="10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7-25T21:36:01.442" v="21" actId="14100"/>
        <pc:sldMkLst>
          <pc:docMk/>
          <pc:sldMk cId="0" sldId="270"/>
        </pc:sldMkLst>
        <pc:spChg chg="mod">
          <ac:chgData name="jose luis avenda�o mendez" userId="39b0e45515e20cf0" providerId="LiveId" clId="{0A7A2612-C40D-471C-81D9-64BEE13EC7B3}" dt="2026-07-25T21:35:50.559" v="18" actId="27636"/>
          <ac:spMkLst>
            <pc:docMk/>
            <pc:sldMk cId="0" sldId="270"/>
            <ac:spMk id="8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7-25T21:36:01.442" v="21" actId="14100"/>
          <ac:spMkLst>
            <pc:docMk/>
            <pc:sldMk cId="0" sldId="270"/>
            <ac:spMk id="10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7-25T21:35:56.795" v="20" actId="27636"/>
          <ac:spMkLst>
            <pc:docMk/>
            <pc:sldMk cId="0" sldId="270"/>
            <ac:spMk id="11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7-25T21:34:34.402" v="0" actId="14100"/>
        <pc:sldMkLst>
          <pc:docMk/>
          <pc:sldMk cId="0" sldId="271"/>
        </pc:sldMkLst>
        <pc:spChg chg="mod">
          <ac:chgData name="jose luis avenda�o mendez" userId="39b0e45515e20cf0" providerId="LiveId" clId="{0A7A2612-C40D-471C-81D9-64BEE13EC7B3}" dt="2026-07-25T21:34:34.402" v="0" actId="14100"/>
          <ac:spMkLst>
            <pc:docMk/>
            <pc:sldMk cId="0" sldId="271"/>
            <ac:spMk id="9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7-25T21:34:40.616" v="2" actId="27636"/>
        <pc:sldMkLst>
          <pc:docMk/>
          <pc:sldMk cId="0" sldId="272"/>
        </pc:sldMkLst>
        <pc:spChg chg="mod">
          <ac:chgData name="jose luis avenda�o mendez" userId="39b0e45515e20cf0" providerId="LiveId" clId="{0A7A2612-C40D-471C-81D9-64BEE13EC7B3}" dt="2026-07-25T21:34:40.616" v="2" actId="27636"/>
          <ac:spMkLst>
            <pc:docMk/>
            <pc:sldMk cId="0" sldId="272"/>
            <ac:spMk id="11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7-25T21:34:52.490" v="6" actId="27636"/>
        <pc:sldMkLst>
          <pc:docMk/>
          <pc:sldMk cId="0" sldId="273"/>
        </pc:sldMkLst>
        <pc:spChg chg="mod">
          <ac:chgData name="jose luis avenda�o mendez" userId="39b0e45515e20cf0" providerId="LiveId" clId="{0A7A2612-C40D-471C-81D9-64BEE13EC7B3}" dt="2026-07-25T21:34:46.657" v="4" actId="27636"/>
          <ac:spMkLst>
            <pc:docMk/>
            <pc:sldMk cId="0" sldId="273"/>
            <ac:spMk id="8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7-25T21:34:52.490" v="6" actId="27636"/>
          <ac:spMkLst>
            <pc:docMk/>
            <pc:sldMk cId="0" sldId="273"/>
            <ac:spMk id="11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7-25T21:35:00.122" v="7" actId="14100"/>
        <pc:sldMkLst>
          <pc:docMk/>
          <pc:sldMk cId="0" sldId="274"/>
        </pc:sldMkLst>
        <pc:spChg chg="mod">
          <ac:chgData name="jose luis avenda�o mendez" userId="39b0e45515e20cf0" providerId="LiveId" clId="{0A7A2612-C40D-471C-81D9-64BEE13EC7B3}" dt="2026-07-25T21:35:00.122" v="7" actId="14100"/>
          <ac:spMkLst>
            <pc:docMk/>
            <pc:sldMk cId="0" sldId="274"/>
            <ac:spMk id="13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7-25T21:35:20.729" v="11" actId="27636"/>
        <pc:sldMkLst>
          <pc:docMk/>
          <pc:sldMk cId="0" sldId="278"/>
        </pc:sldMkLst>
        <pc:spChg chg="mod">
          <ac:chgData name="jose luis avenda�o mendez" userId="39b0e45515e20cf0" providerId="LiveId" clId="{0A7A2612-C40D-471C-81D9-64BEE13EC7B3}" dt="2026-07-25T21:35:17.109" v="9" actId="27636"/>
          <ac:spMkLst>
            <pc:docMk/>
            <pc:sldMk cId="0" sldId="278"/>
            <ac:spMk id="10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7-25T21:35:20.729" v="11" actId="27636"/>
          <ac:spMkLst>
            <pc:docMk/>
            <pc:sldMk cId="0" sldId="278"/>
            <ac:spMk id="11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7-25T21:35:31.282" v="15" actId="27636"/>
        <pc:sldMkLst>
          <pc:docMk/>
          <pc:sldMk cId="0" sldId="279"/>
        </pc:sldMkLst>
        <pc:spChg chg="mod">
          <ac:chgData name="jose luis avenda�o mendez" userId="39b0e45515e20cf0" providerId="LiveId" clId="{0A7A2612-C40D-471C-81D9-64BEE13EC7B3}" dt="2026-07-25T21:35:27.784" v="13" actId="27636"/>
          <ac:spMkLst>
            <pc:docMk/>
            <pc:sldMk cId="0" sldId="279"/>
            <ac:spMk id="10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7-25T21:35:31.282" v="15" actId="27636"/>
          <ac:spMkLst>
            <pc:docMk/>
            <pc:sldMk cId="0" sldId="279"/>
            <ac:spMk id="11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7-25T21:35:37.259" v="16" actId="14100"/>
        <pc:sldMkLst>
          <pc:docMk/>
          <pc:sldMk cId="0" sldId="280"/>
        </pc:sldMkLst>
        <pc:spChg chg="mod">
          <ac:chgData name="jose luis avenda�o mendez" userId="39b0e45515e20cf0" providerId="LiveId" clId="{0A7A2612-C40D-471C-81D9-64BEE13EC7B3}" dt="2026-07-25T21:35:37.259" v="16" actId="14100"/>
          <ac:spMkLst>
            <pc:docMk/>
            <pc:sldMk cId="0" sldId="280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51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Objetivo: presentar la justicia de Dios de forma bíblica, clara y conversacional. Mostrar que Dios no es arbitrario: Él siempre juzga conforme a su carácter santo.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Usa esta diapositiva para que la clase no se disperse. La justicia de Dios no es sólo “ser amable”; incluye verdad, rectitud, juicio y también salvación en Cristo.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Cierra con reverencia. Repite la idea central: la justicia de Dios no es una amenaza para quien está en Cristo; es una razón para arrepentirse, confiar y vivir con rectitud.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 que Dios no mide la justicia con una regla externa. Su propio carácter santo es la regla. Por eso su justicia no cambia según ánimo, presión o favoritismo.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3d_scene_in_a_blocky_voxel_minec_batch_8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11480"/>
            <a:ext cx="3383280" cy="246888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7131F"/>
                </a:solidFill>
              </a:rPr>
              <a:t>SERIE LOS ATRIBUTOS DE DIOS</a:t>
            </a:r>
            <a:endParaRPr lang="en-US" sz="900" dirty="0"/>
          </a:p>
        </p:txBody>
      </p:sp>
      <p:sp>
        <p:nvSpPr>
          <p:cNvPr id="4" name="Text 1"/>
          <p:cNvSpPr/>
          <p:nvPr/>
        </p:nvSpPr>
        <p:spPr>
          <a:xfrm>
            <a:off x="548640" y="1051560"/>
            <a:ext cx="4069080" cy="233172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JUSTICIA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 DIOS</a:t>
            </a:r>
            <a:endParaRPr lang="en-US" sz="3100" dirty="0"/>
          </a:p>
        </p:txBody>
      </p:sp>
      <p:sp>
        <p:nvSpPr>
          <p:cNvPr id="5" name="Shape 2"/>
          <p:cNvSpPr/>
          <p:nvPr/>
        </p:nvSpPr>
        <p:spPr>
          <a:xfrm>
            <a:off x="548640" y="3429000"/>
            <a:ext cx="2057400" cy="0"/>
          </a:xfrm>
          <a:prstGeom prst="line">
            <a:avLst/>
          </a:prstGeom>
          <a:noFill/>
          <a:ln w="2540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548640" y="3703320"/>
            <a:ext cx="4892040" cy="64008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</a:rPr>
              <a:t>Dios siempre hace lo recto, juzga con verdad y no tuerce el bien ni el mal.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548640" y="5989320"/>
            <a:ext cx="3200400" cy="219456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FFFFFF"/>
                </a:solidFill>
              </a:rPr>
              <a:t>Lección para niños de 10 a 13 años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CASO 1: LA BILLETERA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10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10</a:t>
            </a:r>
            <a:endParaRPr lang="en-US" sz="580" dirty="0"/>
          </a:p>
        </p:txBody>
      </p:sp>
      <p:pic>
        <p:nvPicPr>
          <p:cNvPr id="7" name="Image 0" descr="/mnt/data/wide_colorful_3d_scene_in_a_blocky_minecraft_lik_batch_6.png"/>
          <p:cNvPicPr>
            <a:picLocks noChangeAspect="1"/>
          </p:cNvPicPr>
          <p:nvPr/>
        </p:nvPicPr>
        <p:blipFill>
          <a:blip r:embed="rId3"/>
          <a:srcRect l="14129" r="14129"/>
          <a:stretch/>
        </p:blipFill>
        <p:spPr>
          <a:xfrm>
            <a:off x="640080" y="914400"/>
            <a:ext cx="5303520" cy="41605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263640" y="960120"/>
            <a:ext cx="5212080" cy="566928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 una tienda, un niño encuentra una billetera con dinero.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263640" y="1783080"/>
            <a:ext cx="5212080" cy="621792"/>
          </a:xfrm>
          <a:prstGeom prst="rect">
            <a:avLst/>
          </a:prstGeom>
          <a:solidFill>
            <a:srgbClr val="31B96E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Opción A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devuelve al dueño o al encargado.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263640" y="2606040"/>
            <a:ext cx="5212080" cy="621792"/>
          </a:xfrm>
          <a:prstGeom prst="rect">
            <a:avLst/>
          </a:prstGeom>
          <a:solidFill>
            <a:srgbClr val="F05B50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Opción B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guarda y dice: “Dios me bendijo”.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263640" y="3657600"/>
            <a:ext cx="5212080" cy="91440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700" b="1">
                <a:solidFill>
                  <a:srgbClr val="FFFFFF"/>
                </a:solidFill>
                <a:latin typeface="Aptos"/>
              </a:rPr>
              <a:t>Votación rápida:</a:t>
            </a:r>
            <a:endParaRPr lang="en-US" sz="1800" dirty="0"/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Aptos"/>
              </a:rPr>
              <a:t>A = Justicia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Aptos"/>
              </a:rPr>
              <a:t>B = No justicia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Aptos"/>
              </a:rPr>
              <a:t>C = Injusticia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Aptos"/>
              </a:rPr>
              <a:t>¿Qué verdad debía guiar la decisión?</a:t>
            </a:r>
          </a:p>
        </p:txBody>
      </p:sp>
      <p:sp>
        <p:nvSpPr>
          <p:cNvPr id="12" name="Text 9"/>
          <p:cNvSpPr/>
          <p:nvPr/>
        </p:nvSpPr>
        <p:spPr>
          <a:xfrm>
            <a:off x="6263640" y="5074920"/>
            <a:ext cx="5212080" cy="41148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Proverbios 12:22 — Dios ama la verdad.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CASO 2: COPIAR EN LA PRUEBA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11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11</a:t>
            </a:r>
            <a:endParaRPr lang="en-US" sz="580" dirty="0"/>
          </a:p>
        </p:txBody>
      </p:sp>
      <p:pic>
        <p:nvPicPr>
          <p:cNvPr id="7" name="Image 0" descr="/mnt/data/a_3d_blocky_minecraft_like_classroom_scene_viewed_batch_4.png"/>
          <p:cNvPicPr>
            <a:picLocks noChangeAspect="1"/>
          </p:cNvPicPr>
          <p:nvPr/>
        </p:nvPicPr>
        <p:blipFill>
          <a:blip r:embed="rId3"/>
          <a:srcRect l="10072" r="10072"/>
          <a:stretch/>
        </p:blipFill>
        <p:spPr>
          <a:xfrm>
            <a:off x="6400800" y="960120"/>
            <a:ext cx="4800600" cy="33832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960120"/>
            <a:ext cx="5394960" cy="749808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 alumno copia en una prueba. La profesora lo ve, pero no dice nada porque le cae bien.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85800" y="1965960"/>
            <a:ext cx="5394960" cy="114300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 problema no es sólo copiar.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También hay un juicio torcido cuando se favorece a alguien.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85800" y="3429000"/>
            <a:ext cx="1371600" cy="384048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800" b="1">
                <a:solidFill>
                  <a:srgbClr val="000000"/>
                </a:solidFill>
                <a:latin typeface="Aptos"/>
              </a:rPr>
              <a:t>Voten: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2240280" y="3429000"/>
            <a:ext cx="3840480" cy="68580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800" b="1">
                <a:solidFill>
                  <a:srgbClr val="FFFFFF"/>
                </a:solidFill>
                <a:latin typeface="Aptos"/>
              </a:rPr>
              <a:t>A = Justicia</a:t>
            </a:r>
            <a:endParaRPr lang="en-US" sz="1800" dirty="0"/>
          </a:p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B = No justicia</a:t>
            </a:r>
          </a:p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C = Injusticia</a:t>
            </a:r>
          </a:p>
        </p:txBody>
      </p:sp>
      <p:sp>
        <p:nvSpPr>
          <p:cNvPr id="12" name="Text 9"/>
          <p:cNvSpPr/>
          <p:nvPr/>
        </p:nvSpPr>
        <p:spPr>
          <a:xfrm>
            <a:off x="685800" y="4663440"/>
            <a:ext cx="10515600" cy="82296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Proverbios 17:15</a:t>
            </a:r>
            <a:endParaRPr lang="en-US" sz="1500" dirty="0"/>
          </a:p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“El que justifica al impío, y el que condena al justo, ambos son igualmente abominación a Jehová.”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CASO 3: EL PARTIDO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12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12</a:t>
            </a:r>
            <a:endParaRPr lang="en-US" sz="580" dirty="0"/>
          </a:p>
        </p:txBody>
      </p:sp>
      <p:pic>
        <p:nvPicPr>
          <p:cNvPr id="7" name="Image 0" descr="/mnt/data/a_bright_colorful_3d_voxel_blocky_cuboid_minecra_batch_5.png"/>
          <p:cNvPicPr>
            <a:picLocks noChangeAspect="1"/>
          </p:cNvPicPr>
          <p:nvPr/>
        </p:nvPicPr>
        <p:blipFill>
          <a:blip r:embed="rId3"/>
          <a:srcRect l="13323" r="13323"/>
          <a:stretch/>
        </p:blipFill>
        <p:spPr>
          <a:xfrm>
            <a:off x="594360" y="960120"/>
            <a:ext cx="5303520" cy="40690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263640" y="960120"/>
            <a:ext cx="5303520" cy="77724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 jugador comete una falta. El árbitro cobra la falta aunque el público se enoje.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263640" y="2057400"/>
            <a:ext cx="5303520" cy="96012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700" b="1">
                <a:solidFill>
                  <a:srgbClr val="FFFFFF"/>
                </a:solidFill>
                <a:latin typeface="Aptos"/>
              </a:rPr>
              <a:t>Votación:</a:t>
            </a:r>
            <a:endParaRPr lang="en-US" sz="2000" dirty="0"/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Aptos"/>
              </a:rPr>
              <a:t>A = Justicia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Aptos"/>
              </a:rPr>
              <a:t>B = No justicia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Aptos"/>
              </a:rPr>
              <a:t>C = Injusticia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Aptos"/>
              </a:rPr>
              <a:t>¿Por qué?</a:t>
            </a:r>
          </a:p>
        </p:txBody>
      </p:sp>
      <p:sp>
        <p:nvSpPr>
          <p:cNvPr id="10" name="Text 7"/>
          <p:cNvSpPr/>
          <p:nvPr/>
        </p:nvSpPr>
        <p:spPr>
          <a:xfrm>
            <a:off x="6263640" y="3474720"/>
            <a:ext cx="5303520" cy="91440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Aprendizaje: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justicia no se decide por cuántos gritan más fuerte. Se decide por la verdad.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371600" y="5532120"/>
            <a:ext cx="9601200" cy="50292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Génesis 18:25 — “El Juez de toda la tierra, ¿no ha de hacer lo que es justo?”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CASO 4: FAVORITISMO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13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13</a:t>
            </a:r>
            <a:endParaRPr lang="en-US" sz="580" dirty="0"/>
          </a:p>
        </p:txBody>
      </p:sp>
      <p:pic>
        <p:nvPicPr>
          <p:cNvPr id="7" name="Image 0" descr="/mnt/data/a_3d_voxel_blocky_minecraft_like_stylized_court_batch_3.png"/>
          <p:cNvPicPr>
            <a:picLocks noChangeAspect="1"/>
          </p:cNvPicPr>
          <p:nvPr/>
        </p:nvPicPr>
        <p:blipFill>
          <a:blip r:embed="rId3"/>
          <a:srcRect l="8181" r="8181"/>
          <a:stretch/>
        </p:blipFill>
        <p:spPr>
          <a:xfrm>
            <a:off x="640080" y="960120"/>
            <a:ext cx="4892040" cy="32918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897880" y="960120"/>
            <a:ext cx="5440680" cy="438912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Dos niños rompen la misma regla.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5897880" y="1600200"/>
            <a:ext cx="5440680" cy="9601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Niño A recibe corrección.</a:t>
            </a:r>
            <a:endParaRPr lang="en-US" sz="1900" dirty="0"/>
          </a:p>
          <a:p>
            <a:pPr marL="0" indent="0" algn="l">
              <a:buNone/>
            </a:pPr>
            <a:r>
              <a:rPr lang="en-US" sz="19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Niño B no recibe nada porque es “el favorito”.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5897880" y="2834640"/>
            <a:ext cx="5440680" cy="384048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800" b="1">
                <a:solidFill>
                  <a:srgbClr val="000000"/>
                </a:solidFill>
                <a:latin typeface="Aptos"/>
              </a:rPr>
              <a:t>Votación: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897880" y="3383280"/>
            <a:ext cx="5440680" cy="114300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600" b="1">
                <a:solidFill>
                  <a:srgbClr val="FFFFFF"/>
                </a:solidFill>
                <a:latin typeface="Aptos"/>
              </a:rPr>
              <a:t>A = Justicia</a:t>
            </a:r>
            <a:endParaRPr lang="en-US" sz="1800" dirty="0"/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Aptos"/>
              </a:rPr>
              <a:t>B = No justicia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Aptos"/>
              </a:rPr>
              <a:t>C = Injusticia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Aptos"/>
              </a:rPr>
              <a:t>¿Hubo parcialidad?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FFFFFF"/>
                </a:solidFill>
                <a:latin typeface="Aptos"/>
              </a:rPr>
              <a:t>¿Cómo sería una corrección justa?</a:t>
            </a:r>
          </a:p>
        </p:txBody>
      </p:sp>
      <p:sp>
        <p:nvSpPr>
          <p:cNvPr id="12" name="Text 9"/>
          <p:cNvSpPr/>
          <p:nvPr/>
        </p:nvSpPr>
        <p:spPr>
          <a:xfrm>
            <a:off x="1051560" y="5257800"/>
            <a:ext cx="10149840" cy="59436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Deuteronomio 10:17 — Dios no hace acepción de personas ni toma cohecho.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DIOS NO TORCERÁ EL JUICIO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14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14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640080" y="914400"/>
            <a:ext cx="10972800" cy="50292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no juzga como nosotros cuando somos pecadores.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31520" y="1783080"/>
            <a:ext cx="5074920" cy="914400"/>
          </a:xfrm>
          <a:prstGeom prst="rect">
            <a:avLst/>
          </a:prstGeom>
          <a:solidFill>
            <a:srgbClr val="FFF4D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se equivoca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conoce toda la verdad.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263640" y="1783080"/>
            <a:ext cx="5074920" cy="91440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se vende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nadie puede comprarlo.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3063240"/>
            <a:ext cx="5074920" cy="914400"/>
          </a:xfrm>
          <a:prstGeom prst="rect">
            <a:avLst/>
          </a:prstGeom>
          <a:solidFill>
            <a:srgbClr val="FFF4D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favorece por apariencia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necesita quedar bien con nadie.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263640" y="3063240"/>
            <a:ext cx="5074920" cy="91440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condena al inocente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 absuelve al culpable sin justicia.</a:t>
            </a:r>
            <a:endParaRPr lang="en-US" sz="1800" dirty="0"/>
          </a:p>
        </p:txBody>
      </p:sp>
      <p:pic>
        <p:nvPicPr>
          <p:cNvPr id="12" name="Image 0" descr="/mnt/data/a_bright_stylized_3d_minecraft_like_blocky_vo_batch_1.png"/>
          <p:cNvPicPr>
            <a:picLocks noChangeAspect="1"/>
          </p:cNvPicPr>
          <p:nvPr/>
        </p:nvPicPr>
        <p:blipFill>
          <a:blip r:embed="rId3"/>
          <a:srcRect l="15000" t="10000" r="-52773" b="45000"/>
          <a:stretch/>
        </p:blipFill>
        <p:spPr>
          <a:xfrm>
            <a:off x="2926080" y="4572000"/>
            <a:ext cx="6217920" cy="114300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828800" y="5897880"/>
            <a:ext cx="8595360" cy="347472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7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Romanos 2:11 — “porque no hay acepción de personas para con Dios.”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400" b="1">
                <a:solidFill>
                  <a:srgbClr val="FFFFFF"/>
                </a:solidFill>
                <a:latin typeface="Aptos Display"/>
              </a:rPr>
              <a:t>PREGUNTA DIFÍCIL</a:t>
            </a:r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15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15</a:t>
            </a:r>
            <a:endParaRPr lang="en-US" sz="580" dirty="0"/>
          </a:p>
        </p:txBody>
      </p:sp>
      <p:pic>
        <p:nvPicPr>
          <p:cNvPr id="7" name="Image 0" descr="/mnt/data/a_wide_cinematic_3d_scene_in_a_blocky_voxel_minec_batch_8.png"/>
          <p:cNvPicPr>
            <a:picLocks noChangeAspect="1"/>
          </p:cNvPicPr>
          <p:nvPr/>
        </p:nvPicPr>
        <p:blipFill>
          <a:blip r:embed="rId3"/>
          <a:srcRect l="5000" r="45069" b="25000"/>
          <a:stretch/>
        </p:blipFill>
        <p:spPr>
          <a:xfrm>
            <a:off x="6858000" y="914400"/>
            <a:ext cx="4434840" cy="3749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1051559"/>
            <a:ext cx="5577840" cy="1344165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r>
              <a:rPr sz="3000" b="1">
                <a:solidFill>
                  <a:srgbClr val="162033"/>
                </a:solidFill>
                <a:latin typeface="Aptos"/>
              </a:rPr>
              <a:t>Si Dios es justo…</a:t>
            </a:r>
          </a:p>
          <a:p>
            <a:r>
              <a:rPr sz="3000" b="1">
                <a:solidFill>
                  <a:srgbClr val="162033"/>
                </a:solidFill>
                <a:latin typeface="Aptos"/>
              </a:rPr>
              <a:t>¿cómo puede salvar al culpable?</a:t>
            </a:r>
          </a:p>
        </p:txBody>
      </p:sp>
      <p:sp>
        <p:nvSpPr>
          <p:cNvPr id="9" name="Text 6"/>
          <p:cNvSpPr/>
          <p:nvPr/>
        </p:nvSpPr>
        <p:spPr>
          <a:xfrm>
            <a:off x="822960" y="2514600"/>
            <a:ext cx="5577840" cy="105156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000" b="1">
                <a:solidFill>
                  <a:srgbClr val="FFFFFF"/>
                </a:solidFill>
                <a:latin typeface="Aptos"/>
              </a:rPr>
              <a:t>Éxodo 34:6-7</a:t>
            </a:r>
          </a:p>
          <a:p>
            <a:r>
              <a:rPr sz="2000" b="1">
                <a:solidFill>
                  <a:srgbClr val="FFFFFF"/>
                </a:solidFill>
                <a:latin typeface="Aptos"/>
              </a:rPr>
              <a:t>Dios es misericordioso y piadoso… pero “de ningún modo tendrá por inocente al malvado”.</a:t>
            </a:r>
          </a:p>
        </p:txBody>
      </p:sp>
      <p:sp>
        <p:nvSpPr>
          <p:cNvPr id="10" name="Text 7"/>
          <p:cNvSpPr/>
          <p:nvPr/>
        </p:nvSpPr>
        <p:spPr>
          <a:xfrm>
            <a:off x="822960" y="3977639"/>
            <a:ext cx="5577840" cy="1277939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000" b="1" dirty="0">
                <a:solidFill>
                  <a:srgbClr val="162033"/>
                </a:solidFill>
                <a:latin typeface="Aptos"/>
              </a:rPr>
              <a:t>La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pregunta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no es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si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Dios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puede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olvidar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el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pecado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.</a:t>
            </a:r>
          </a:p>
          <a:p>
            <a:r>
              <a:rPr sz="2000" b="1" dirty="0">
                <a:solidFill>
                  <a:srgbClr val="162033"/>
                </a:solidFill>
                <a:latin typeface="Aptos"/>
              </a:rPr>
              <a:t>La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pregunta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es: ¿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dónde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será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castigado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ese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pecado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?</a:t>
            </a:r>
          </a:p>
        </p:txBody>
      </p:sp>
      <p:sp>
        <p:nvSpPr>
          <p:cNvPr id="11" name="Text 8"/>
          <p:cNvSpPr/>
          <p:nvPr/>
        </p:nvSpPr>
        <p:spPr>
          <a:xfrm>
            <a:off x="1828800" y="5577839"/>
            <a:ext cx="8595360" cy="676653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r>
              <a:rPr sz="2200" b="1" dirty="0">
                <a:solidFill>
                  <a:srgbClr val="07131F"/>
                </a:solidFill>
                <a:latin typeface="Aptos"/>
              </a:rPr>
              <a:t>La </a:t>
            </a:r>
            <a:r>
              <a:rPr sz="2200" b="1" dirty="0" err="1">
                <a:solidFill>
                  <a:srgbClr val="07131F"/>
                </a:solidFill>
                <a:latin typeface="Aptos"/>
              </a:rPr>
              <a:t>cruz</a:t>
            </a:r>
            <a:r>
              <a:rPr sz="22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200" b="1" dirty="0" err="1">
                <a:solidFill>
                  <a:srgbClr val="07131F"/>
                </a:solidFill>
                <a:latin typeface="Aptos"/>
              </a:rPr>
              <a:t>responde</a:t>
            </a:r>
            <a:r>
              <a:rPr sz="2200" b="1" dirty="0">
                <a:solidFill>
                  <a:srgbClr val="07131F"/>
                </a:solidFill>
                <a:latin typeface="Aptos"/>
              </a:rPr>
              <a:t>: Dios </a:t>
            </a:r>
            <a:r>
              <a:rPr sz="2200" b="1" dirty="0" err="1">
                <a:solidFill>
                  <a:srgbClr val="07131F"/>
                </a:solidFill>
                <a:latin typeface="Aptos"/>
              </a:rPr>
              <a:t>muestra</a:t>
            </a:r>
            <a:r>
              <a:rPr sz="2200" b="1" dirty="0">
                <a:solidFill>
                  <a:srgbClr val="07131F"/>
                </a:solidFill>
                <a:latin typeface="Aptos"/>
              </a:rPr>
              <a:t> misericordia sin </a:t>
            </a:r>
            <a:r>
              <a:rPr sz="2200" b="1" dirty="0" err="1">
                <a:solidFill>
                  <a:srgbClr val="07131F"/>
                </a:solidFill>
                <a:latin typeface="Aptos"/>
              </a:rPr>
              <a:t>abandonar</a:t>
            </a:r>
            <a:r>
              <a:rPr sz="22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200" b="1" dirty="0" err="1">
                <a:solidFill>
                  <a:srgbClr val="07131F"/>
                </a:solidFill>
                <a:latin typeface="Aptos"/>
              </a:rPr>
              <a:t>su</a:t>
            </a:r>
            <a:r>
              <a:rPr sz="22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200" b="1" dirty="0" err="1">
                <a:solidFill>
                  <a:srgbClr val="07131F"/>
                </a:solidFill>
                <a:latin typeface="Aptos"/>
              </a:rPr>
              <a:t>justicia</a:t>
            </a:r>
            <a:r>
              <a:rPr sz="2200" b="1" dirty="0">
                <a:solidFill>
                  <a:srgbClr val="07131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800" b="1">
                <a:solidFill>
                  <a:srgbClr val="FFFFFF"/>
                </a:solidFill>
                <a:latin typeface="Aptos Display"/>
              </a:rPr>
              <a:t>JUSTICIA, NO JUSTICIA, GRACIA Y MISERICORDIA</a:t>
            </a:r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16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16</a:t>
            </a:r>
            <a:endParaRPr lang="en-US" sz="580" dirty="0"/>
          </a:p>
        </p:txBody>
      </p:sp>
      <p:pic>
        <p:nvPicPr>
          <p:cNvPr id="7" name="Image 0" descr="/mnt/data/a_wide_cinematic_3d_scene_in_a_blocky_voxel_minec_batch_8.png"/>
          <p:cNvPicPr>
            <a:picLocks noChangeAspect="1"/>
          </p:cNvPicPr>
          <p:nvPr/>
        </p:nvPicPr>
        <p:blipFill>
          <a:blip r:embed="rId3"/>
          <a:srcRect r="-28637" b="22000"/>
          <a:stretch/>
        </p:blipFill>
        <p:spPr>
          <a:xfrm>
            <a:off x="0" y="749808"/>
            <a:ext cx="12191695" cy="41605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1143000"/>
            <a:ext cx="2148840" cy="384048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200" b="1">
                <a:solidFill>
                  <a:srgbClr val="07131F"/>
                </a:solidFill>
                <a:latin typeface="Aptos"/>
              </a:rPr>
              <a:t>Cuatro ideas para no confundirnos:</a:t>
            </a:r>
          </a:p>
        </p:txBody>
      </p:sp>
      <p:sp>
        <p:nvSpPr>
          <p:cNvPr id="9" name="Text 6"/>
          <p:cNvSpPr/>
          <p:nvPr/>
        </p:nvSpPr>
        <p:spPr>
          <a:xfrm>
            <a:off x="822960" y="1645920"/>
            <a:ext cx="5349240" cy="160020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Aptos"/>
              </a:rPr>
              <a:t>Justicia para el culpable: recibir la condena que merece el pecado.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Aptos"/>
              </a:rPr>
              <a:t>No justicia para nosotros: no recibimos esa condena.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Aptos"/>
              </a:rPr>
              <a:t>Misericordia: Dios no nos da lo que merecíamos.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FFFFFF"/>
                </a:solidFill>
                <a:latin typeface="Aptos"/>
              </a:rPr>
              <a:t>Gracia: Dios nos da salvación que no merecíamos.</a:t>
            </a:r>
          </a:p>
        </p:txBody>
      </p:sp>
      <p:sp>
        <p:nvSpPr>
          <p:cNvPr id="10" name="Text 7"/>
          <p:cNvSpPr/>
          <p:nvPr/>
        </p:nvSpPr>
        <p:spPr>
          <a:xfrm>
            <a:off x="6446520" y="1508760"/>
            <a:ext cx="4892040" cy="173736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200" b="1">
                <a:solidFill>
                  <a:srgbClr val="162033"/>
                </a:solidFill>
                <a:latin typeface="Aptos"/>
              </a:rPr>
              <a:t>Pero esto NO es injusticia.</a:t>
            </a:r>
          </a:p>
          <a:p>
            <a:r>
              <a:rPr sz="2200" b="1">
                <a:solidFill>
                  <a:srgbClr val="162033"/>
                </a:solidFill>
                <a:latin typeface="Aptos"/>
              </a:rPr>
              <a:t>¿Por qué? Porque Dios no dejó el pecado sin castigo.</a:t>
            </a:r>
          </a:p>
        </p:txBody>
      </p:sp>
      <p:sp>
        <p:nvSpPr>
          <p:cNvPr id="11" name="Text 8"/>
          <p:cNvSpPr/>
          <p:nvPr/>
        </p:nvSpPr>
        <p:spPr>
          <a:xfrm>
            <a:off x="1143000" y="5166360"/>
            <a:ext cx="9921240" cy="68580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162033"/>
                </a:solidFill>
                <a:latin typeface="Aptos"/>
              </a:rPr>
              <a:t>Cristo recibió el juicio justo en lugar de su pueblo; por eso Dios salva por gracia y sigue siendo perfectamente justo.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800" b="1">
                <a:solidFill>
                  <a:srgbClr val="FFFFFF"/>
                </a:solidFill>
                <a:latin typeface="Aptos Display"/>
              </a:rPr>
              <a:t>EN CRISTO: LA JUSTICIA CAE SOBRE EL SUSTITUTO</a:t>
            </a:r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17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17</a:t>
            </a:r>
            <a:endParaRPr lang="en-US" sz="580" dirty="0"/>
          </a:p>
        </p:txBody>
      </p:sp>
      <p:pic>
        <p:nvPicPr>
          <p:cNvPr id="7" name="Image 0" descr="/mnt/data/a_3d_voxel_blocky_minecraft_like_stylized_court_batch_3.png"/>
          <p:cNvPicPr>
            <a:picLocks noChangeAspect="1"/>
          </p:cNvPicPr>
          <p:nvPr/>
        </p:nvPicPr>
        <p:blipFill>
          <a:blip r:embed="rId3"/>
          <a:srcRect l="10604" r="10604"/>
          <a:stretch/>
        </p:blipFill>
        <p:spPr>
          <a:xfrm>
            <a:off x="6446520" y="960120"/>
            <a:ext cx="4800600" cy="34290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960120"/>
            <a:ext cx="5303520" cy="45720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300" b="1">
                <a:solidFill>
                  <a:srgbClr val="162033"/>
                </a:solidFill>
                <a:latin typeface="Aptos"/>
              </a:rPr>
              <a:t>Romanos 3:25-26</a:t>
            </a:r>
          </a:p>
        </p:txBody>
      </p:sp>
      <p:sp>
        <p:nvSpPr>
          <p:cNvPr id="9" name="Text 6"/>
          <p:cNvSpPr/>
          <p:nvPr/>
        </p:nvSpPr>
        <p:spPr>
          <a:xfrm>
            <a:off x="685800" y="1600200"/>
            <a:ext cx="5303520" cy="86868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100" b="1">
                <a:solidFill>
                  <a:srgbClr val="FFFFFF"/>
                </a:solidFill>
                <a:latin typeface="Aptos"/>
              </a:rPr>
              <a:t>Dios mostró su justicia para ser “el justo, y el que justifica al que es de la fe de Jesús”.</a:t>
            </a:r>
          </a:p>
        </p:txBody>
      </p:sp>
      <p:sp>
        <p:nvSpPr>
          <p:cNvPr id="10" name="Text 7"/>
          <p:cNvSpPr/>
          <p:nvPr/>
        </p:nvSpPr>
        <p:spPr>
          <a:xfrm>
            <a:off x="685800" y="2788920"/>
            <a:ext cx="5303520" cy="457200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300" b="1">
                <a:solidFill>
                  <a:srgbClr val="07131F"/>
                </a:solidFill>
                <a:latin typeface="Aptos"/>
              </a:rPr>
              <a:t>En la cruz:</a:t>
            </a:r>
          </a:p>
        </p:txBody>
      </p:sp>
      <p:sp>
        <p:nvSpPr>
          <p:cNvPr id="11" name="Text 8"/>
          <p:cNvSpPr/>
          <p:nvPr/>
        </p:nvSpPr>
        <p:spPr>
          <a:xfrm>
            <a:off x="685800" y="3456431"/>
            <a:ext cx="5303520" cy="1355263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162033"/>
                </a:solidFill>
                <a:latin typeface="Aptos"/>
              </a:rPr>
              <a:t>• El pecado no fue ignorado.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162033"/>
                </a:solidFill>
                <a:latin typeface="Aptos"/>
              </a:rPr>
              <a:t>• Cristo cargó la culpa de pecadores.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162033"/>
                </a:solidFill>
                <a:latin typeface="Aptos"/>
              </a:rPr>
              <a:t>• La condena cayó sobre Él.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162033"/>
                </a:solidFill>
                <a:latin typeface="Aptos"/>
              </a:rPr>
              <a:t>• Nosotros recibimos gracia, misericordia y perdón.</a:t>
            </a:r>
          </a:p>
        </p:txBody>
      </p:sp>
      <p:sp>
        <p:nvSpPr>
          <p:cNvPr id="12" name="Text 9"/>
          <p:cNvSpPr/>
          <p:nvPr/>
        </p:nvSpPr>
        <p:spPr>
          <a:xfrm>
            <a:off x="1051560" y="5257800"/>
            <a:ext cx="10058400" cy="50292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800" b="1">
                <a:solidFill>
                  <a:srgbClr val="162033"/>
                </a:solidFill>
                <a:latin typeface="Aptos"/>
              </a:rPr>
              <a:t>Isaías 53:5 — “Mas él herido fue por nuestras rebeliones…”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800" b="1">
                <a:solidFill>
                  <a:srgbClr val="FFFFFF"/>
                </a:solidFill>
                <a:latin typeface="Aptos Display"/>
              </a:rPr>
              <a:t>LA JUSTICIA GUARDADA PARA EL JUICIO FINAL</a:t>
            </a:r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18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18</a:t>
            </a:r>
            <a:endParaRPr lang="en-US" sz="580" dirty="0"/>
          </a:p>
        </p:txBody>
      </p:sp>
      <p:pic>
        <p:nvPicPr>
          <p:cNvPr id="7" name="Image 0" descr="/mnt/data/a_bright_stylized_3d_minecraft_like_blocky_vo_batch_1.png"/>
          <p:cNvPicPr>
            <a:picLocks noChangeAspect="1"/>
          </p:cNvPicPr>
          <p:nvPr/>
        </p:nvPicPr>
        <p:blipFill>
          <a:blip r:embed="rId3"/>
          <a:srcRect l="13915" r="13915"/>
          <a:stretch/>
        </p:blipFill>
        <p:spPr>
          <a:xfrm>
            <a:off x="640080" y="960120"/>
            <a:ext cx="4983480" cy="3886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89320" y="960120"/>
            <a:ext cx="5440680" cy="700004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r>
              <a:rPr sz="2300" b="1" dirty="0">
                <a:solidFill>
                  <a:srgbClr val="162033"/>
                </a:solidFill>
                <a:latin typeface="Aptos"/>
              </a:rPr>
              <a:t>Dios </a:t>
            </a:r>
            <a:r>
              <a:rPr sz="2300" b="1" dirty="0" err="1">
                <a:solidFill>
                  <a:srgbClr val="162033"/>
                </a:solidFill>
                <a:latin typeface="Aptos"/>
              </a:rPr>
              <a:t>todavía</a:t>
            </a:r>
            <a:r>
              <a:rPr sz="2300" b="1" dirty="0">
                <a:solidFill>
                  <a:srgbClr val="162033"/>
                </a:solidFill>
                <a:latin typeface="Aptos"/>
              </a:rPr>
              <a:t> no ha </a:t>
            </a:r>
            <a:r>
              <a:rPr sz="2300" b="1" dirty="0" err="1">
                <a:solidFill>
                  <a:srgbClr val="162033"/>
                </a:solidFill>
                <a:latin typeface="Aptos"/>
              </a:rPr>
              <a:t>ejecutado</a:t>
            </a:r>
            <a:r>
              <a:rPr sz="2300" b="1" dirty="0">
                <a:solidFill>
                  <a:srgbClr val="162033"/>
                </a:solidFill>
                <a:latin typeface="Aptos"/>
              </a:rPr>
              <a:t> </a:t>
            </a:r>
            <a:r>
              <a:rPr sz="2300" b="1" dirty="0" err="1">
                <a:solidFill>
                  <a:srgbClr val="162033"/>
                </a:solidFill>
                <a:latin typeface="Aptos"/>
              </a:rPr>
              <a:t>todo</a:t>
            </a:r>
            <a:r>
              <a:rPr sz="2300" b="1" dirty="0">
                <a:solidFill>
                  <a:srgbClr val="162033"/>
                </a:solidFill>
                <a:latin typeface="Aptos"/>
              </a:rPr>
              <a:t> </a:t>
            </a:r>
            <a:r>
              <a:rPr sz="2300" b="1" dirty="0" err="1">
                <a:solidFill>
                  <a:srgbClr val="162033"/>
                </a:solidFill>
                <a:latin typeface="Aptos"/>
              </a:rPr>
              <a:t>juicio</a:t>
            </a:r>
            <a:r>
              <a:rPr sz="2300" b="1" dirty="0">
                <a:solidFill>
                  <a:srgbClr val="162033"/>
                </a:solidFill>
                <a:latin typeface="Aptos"/>
              </a:rPr>
              <a:t>, </a:t>
            </a:r>
            <a:r>
              <a:rPr sz="2300" b="1" dirty="0" err="1">
                <a:solidFill>
                  <a:srgbClr val="162033"/>
                </a:solidFill>
                <a:latin typeface="Aptos"/>
              </a:rPr>
              <a:t>pero</a:t>
            </a:r>
            <a:r>
              <a:rPr sz="2300" b="1" dirty="0">
                <a:solidFill>
                  <a:srgbClr val="162033"/>
                </a:solidFill>
                <a:latin typeface="Aptos"/>
              </a:rPr>
              <a:t> no ha </a:t>
            </a:r>
            <a:r>
              <a:rPr sz="2300" b="1" dirty="0" err="1">
                <a:solidFill>
                  <a:srgbClr val="162033"/>
                </a:solidFill>
                <a:latin typeface="Aptos"/>
              </a:rPr>
              <a:t>olvidado</a:t>
            </a:r>
            <a:r>
              <a:rPr sz="2300" b="1" dirty="0">
                <a:solidFill>
                  <a:srgbClr val="162033"/>
                </a:solidFill>
                <a:latin typeface="Aptos"/>
              </a:rPr>
              <a:t> el mal.</a:t>
            </a:r>
          </a:p>
        </p:txBody>
      </p:sp>
      <p:sp>
        <p:nvSpPr>
          <p:cNvPr id="9" name="Text 6"/>
          <p:cNvSpPr/>
          <p:nvPr/>
        </p:nvSpPr>
        <p:spPr>
          <a:xfrm>
            <a:off x="5989320" y="1783080"/>
            <a:ext cx="5440680" cy="192024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000">
                <a:solidFill>
                  <a:srgbClr val="162033"/>
                </a:solidFill>
                <a:latin typeface="Aptos"/>
              </a:rPr>
              <a:t>Muchos impíos parecen quedar sin castigo ahora.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000">
                <a:solidFill>
                  <a:srgbClr val="162033"/>
                </a:solidFill>
                <a:latin typeface="Aptos"/>
              </a:rPr>
              <a:t>Pero Dios ha reservado un día de juicio final.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000">
                <a:solidFill>
                  <a:srgbClr val="162033"/>
                </a:solidFill>
                <a:latin typeface="Aptos"/>
              </a:rPr>
              <a:t>Ningún pecado será pasado por alto: o fue castigado en Cristo, o será juzgado por Dios.</a:t>
            </a:r>
          </a:p>
        </p:txBody>
      </p:sp>
      <p:sp>
        <p:nvSpPr>
          <p:cNvPr id="10" name="Text 7"/>
          <p:cNvSpPr/>
          <p:nvPr/>
        </p:nvSpPr>
        <p:spPr>
          <a:xfrm>
            <a:off x="5989320" y="4114800"/>
            <a:ext cx="5440680" cy="86868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900" b="1">
                <a:solidFill>
                  <a:srgbClr val="FFFFFF"/>
                </a:solidFill>
                <a:latin typeface="Aptos"/>
              </a:rPr>
              <a:t>Hechos 17:31</a:t>
            </a:r>
          </a:p>
          <a:p>
            <a:r>
              <a:rPr sz="1900" b="1">
                <a:solidFill>
                  <a:srgbClr val="FFFFFF"/>
                </a:solidFill>
                <a:latin typeface="Aptos"/>
              </a:rPr>
              <a:t>Dios “ha establecido un día en el cual juzgará al mundo con justicia”.</a:t>
            </a:r>
          </a:p>
        </p:txBody>
      </p:sp>
      <p:sp>
        <p:nvSpPr>
          <p:cNvPr id="11" name="Text 8"/>
          <p:cNvSpPr/>
          <p:nvPr/>
        </p:nvSpPr>
        <p:spPr>
          <a:xfrm>
            <a:off x="1371600" y="5532119"/>
            <a:ext cx="9418320" cy="628983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r>
              <a:rPr sz="2000" b="1" dirty="0">
                <a:solidFill>
                  <a:srgbClr val="07131F"/>
                </a:solidFill>
                <a:latin typeface="Aptos"/>
              </a:rPr>
              <a:t>Punto para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pensar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: la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justicia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final no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debe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hacernos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jugar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con el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pecado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;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debe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llevarnos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a Cristo hoy.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3000" b="1">
                <a:solidFill>
                  <a:srgbClr val="FFFFFF"/>
                </a:solidFill>
                <a:latin typeface="Aptos Display"/>
              </a:rPr>
              <a:t>¿QUÉ SIGNIFICA PARA MI VIDA?</a:t>
            </a:r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19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19</a:t>
            </a:r>
            <a:endParaRPr lang="en-US" sz="580" dirty="0"/>
          </a:p>
        </p:txBody>
      </p:sp>
      <p:pic>
        <p:nvPicPr>
          <p:cNvPr id="7" name="Image 0" descr="/mnt/data/a_warm_cozy_stylized_3d_minecraft_like_voxel_b_batch_10.png"/>
          <p:cNvPicPr>
            <a:picLocks noChangeAspect="1"/>
          </p:cNvPicPr>
          <p:nvPr/>
        </p:nvPicPr>
        <p:blipFill>
          <a:blip r:embed="rId3"/>
          <a:srcRect l="22479" r="22479"/>
          <a:stretch/>
        </p:blipFill>
        <p:spPr>
          <a:xfrm>
            <a:off x="7315200" y="960120"/>
            <a:ext cx="4069080" cy="41605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960120"/>
            <a:ext cx="6217920" cy="658368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700" b="1">
                <a:solidFill>
                  <a:srgbClr val="162033"/>
                </a:solidFill>
                <a:latin typeface="Aptos"/>
              </a:rPr>
              <a:t>Confesar</a:t>
            </a:r>
          </a:p>
          <a:p>
            <a:r>
              <a:rPr sz="1700" b="1">
                <a:solidFill>
                  <a:srgbClr val="162033"/>
                </a:solidFill>
                <a:latin typeface="Aptos"/>
              </a:rPr>
              <a:t>No escondo mi pecado. Voy a Cristo.</a:t>
            </a:r>
          </a:p>
        </p:txBody>
      </p:sp>
      <p:sp>
        <p:nvSpPr>
          <p:cNvPr id="9" name="Text 6"/>
          <p:cNvSpPr/>
          <p:nvPr/>
        </p:nvSpPr>
        <p:spPr>
          <a:xfrm>
            <a:off x="685800" y="1837944"/>
            <a:ext cx="6217920" cy="658368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700" b="1">
                <a:solidFill>
                  <a:srgbClr val="162033"/>
                </a:solidFill>
                <a:latin typeface="Aptos"/>
              </a:rPr>
              <a:t>No confiar en “soy bueno”</a:t>
            </a:r>
          </a:p>
          <a:p>
            <a:r>
              <a:rPr sz="1700" b="1">
                <a:solidFill>
                  <a:srgbClr val="162033"/>
                </a:solidFill>
                <a:latin typeface="Aptos"/>
              </a:rPr>
              <a:t>Necesito gracia, no excusas.</a:t>
            </a:r>
          </a:p>
        </p:txBody>
      </p:sp>
      <p:sp>
        <p:nvSpPr>
          <p:cNvPr id="10" name="Text 7"/>
          <p:cNvSpPr/>
          <p:nvPr/>
        </p:nvSpPr>
        <p:spPr>
          <a:xfrm>
            <a:off x="685800" y="2715768"/>
            <a:ext cx="6217920" cy="658368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700" b="1">
                <a:solidFill>
                  <a:srgbClr val="162033"/>
                </a:solidFill>
                <a:latin typeface="Aptos"/>
              </a:rPr>
              <a:t>Decir verdad</a:t>
            </a:r>
          </a:p>
          <a:p>
            <a:r>
              <a:rPr sz="1700" b="1">
                <a:solidFill>
                  <a:srgbClr val="162033"/>
                </a:solidFill>
                <a:latin typeface="Aptos"/>
              </a:rPr>
              <a:t>No tuerzo los hechos para salvarme.</a:t>
            </a:r>
          </a:p>
        </p:txBody>
      </p:sp>
      <p:sp>
        <p:nvSpPr>
          <p:cNvPr id="11" name="Text 8"/>
          <p:cNvSpPr/>
          <p:nvPr/>
        </p:nvSpPr>
        <p:spPr>
          <a:xfrm>
            <a:off x="685800" y="3593592"/>
            <a:ext cx="6217920" cy="658368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700" b="1">
                <a:solidFill>
                  <a:srgbClr val="162033"/>
                </a:solidFill>
                <a:latin typeface="Aptos"/>
              </a:rPr>
              <a:t>No vengarme</a:t>
            </a:r>
          </a:p>
          <a:p>
            <a:r>
              <a:rPr sz="1700" b="1">
                <a:solidFill>
                  <a:srgbClr val="162033"/>
                </a:solidFill>
                <a:latin typeface="Aptos"/>
              </a:rPr>
              <a:t>Confío en el Juez justo.</a:t>
            </a:r>
          </a:p>
        </p:txBody>
      </p:sp>
      <p:sp>
        <p:nvSpPr>
          <p:cNvPr id="12" name="Text 9"/>
          <p:cNvSpPr/>
          <p:nvPr/>
        </p:nvSpPr>
        <p:spPr>
          <a:xfrm>
            <a:off x="685800" y="4471416"/>
            <a:ext cx="6217920" cy="658368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700" b="1">
                <a:solidFill>
                  <a:srgbClr val="162033"/>
                </a:solidFill>
                <a:latin typeface="Aptos"/>
              </a:rPr>
              <a:t>Practicar justicia</a:t>
            </a:r>
          </a:p>
          <a:p>
            <a:r>
              <a:rPr sz="1700" b="1">
                <a:solidFill>
                  <a:srgbClr val="162033"/>
                </a:solidFill>
                <a:latin typeface="Aptos"/>
              </a:rPr>
              <a:t>Trato al culpable y al inocente con verdad.</a:t>
            </a:r>
          </a:p>
        </p:txBody>
      </p:sp>
      <p:sp>
        <p:nvSpPr>
          <p:cNvPr id="13" name="Text 10"/>
          <p:cNvSpPr/>
          <p:nvPr/>
        </p:nvSpPr>
        <p:spPr>
          <a:xfrm>
            <a:off x="1371600" y="5623559"/>
            <a:ext cx="9509760" cy="658367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900" b="1">
                <a:solidFill>
                  <a:srgbClr val="FFFFFF"/>
                </a:solidFill>
                <a:latin typeface="Aptos"/>
              </a:rPr>
              <a:t>Pregunta personal:</a:t>
            </a:r>
          </a:p>
          <a:p>
            <a:r>
              <a:rPr sz="1900" b="1">
                <a:solidFill>
                  <a:srgbClr val="FFFFFF"/>
                </a:solidFill>
                <a:latin typeface="Aptos"/>
              </a:rPr>
              <a:t>¿Estoy huyendo de Cristo o corriendo hacia Él?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EL HILO DE LA CLASE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2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2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548640" y="1024128"/>
            <a:ext cx="5669280" cy="50292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Hoy vamos a seguir una ruta: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49808" y="1783080"/>
            <a:ext cx="320040" cy="32004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131F"/>
                </a:solidFill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70432" y="1773936"/>
            <a:ext cx="5029200" cy="34747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</a:rPr>
              <a:t>Dios es el Juez justo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749808" y="2404872"/>
            <a:ext cx="320040" cy="32004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131F"/>
                </a:solidFill>
              </a:rPr>
              <a:t>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170432" y="2395728"/>
            <a:ext cx="5029200" cy="34747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</a:rPr>
              <a:t>La justicia no es opinión humana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49808" y="3026664"/>
            <a:ext cx="320040" cy="32004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131F"/>
                </a:solidFill>
              </a:rPr>
              <a:t>3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170432" y="3017520"/>
            <a:ext cx="5029200" cy="34747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</a:rPr>
              <a:t>Distinguiremos: justicia, no justicia e injusticia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49808" y="3648456"/>
            <a:ext cx="320040" cy="32004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131F"/>
                </a:solidFill>
              </a:rPr>
              <a:t>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170432" y="3639312"/>
            <a:ext cx="5029200" cy="34747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</a:rPr>
              <a:t>Veremos casos reales y decidiremos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49808" y="4270248"/>
            <a:ext cx="320040" cy="32004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131F"/>
                </a:solidFill>
              </a:rPr>
              <a:t>5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170432" y="4261104"/>
            <a:ext cx="5029200" cy="34747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</a:rPr>
              <a:t>Miraremos la cruz: Dios justo y Salvador</a:t>
            </a:r>
            <a:endParaRPr lang="en-US" sz="1250" dirty="0"/>
          </a:p>
        </p:txBody>
      </p:sp>
      <p:pic>
        <p:nvPicPr>
          <p:cNvPr id="18" name="Image 0" descr="/mnt/data/a_bright_stylized_3d_blocky_voxel_minecraft_l_batch_2.png"/>
          <p:cNvPicPr>
            <a:picLocks noChangeAspect="1"/>
          </p:cNvPicPr>
          <p:nvPr/>
        </p:nvPicPr>
        <p:blipFill>
          <a:blip r:embed="rId3"/>
          <a:srcRect l="18104" r="18104"/>
          <a:stretch/>
        </p:blipFill>
        <p:spPr>
          <a:xfrm>
            <a:off x="6583680" y="960120"/>
            <a:ext cx="4892040" cy="4315968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6583680" y="5486400"/>
            <a:ext cx="4892040" cy="749808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Pregunta para abrir:</a:t>
            </a:r>
            <a:endParaRPr lang="en-US" sz="1350" dirty="0"/>
          </a:p>
          <a:p>
            <a:pPr marL="0" indent="0" algn="l">
              <a:buNone/>
            </a:pPr>
            <a:r>
              <a:rPr lang="en-US" sz="13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¿Has visto alguna vez algo que te pareció “injusto”? ¿Por qué?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sz="1800" b="1">
                <a:solidFill>
                  <a:srgbClr val="FFFFFF"/>
                </a:solidFill>
                <a:latin typeface="Aptos"/>
              </a:rPr>
              <a:t>VOTACIÓN RÁPIDA: ¿VERDADERO O FALSO?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20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20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731520" y="914400"/>
            <a:ext cx="10698480" cy="45720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2000" b="1">
                <a:solidFill>
                  <a:srgbClr val="000000"/>
                </a:solidFill>
                <a:latin typeface="Aptos"/>
              </a:rPr>
              <a:t>Levanten la mano si creen que la frase es verdadera. Luego corregimos juntos.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822960" y="1691640"/>
            <a:ext cx="4937760" cy="1207008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800">
                <a:solidFill>
                  <a:srgbClr val="000000"/>
                </a:solidFill>
                <a:latin typeface="Aptos"/>
              </a:rPr>
              <a:t>“Dios puede perdonar porque decidió no castigar el pecado.”</a:t>
            </a:r>
          </a:p>
          <a:p>
            <a:endParaRPr sz="1800">
              <a:solidFill>
                <a:srgbClr val="000000"/>
              </a:solidFill>
              <a:latin typeface="Aptos"/>
            </a:endParaRPr>
          </a:p>
          <a:p>
            <a:r>
              <a:rPr sz="1800">
                <a:solidFill>
                  <a:srgbClr val="000000"/>
                </a:solidFill>
                <a:latin typeface="Aptos"/>
              </a:rPr>
              <a:t>¿Verdadero o falso?</a:t>
            </a:r>
          </a:p>
        </p:txBody>
      </p:sp>
      <p:sp>
        <p:nvSpPr>
          <p:cNvPr id="9" name="Text 7"/>
          <p:cNvSpPr/>
          <p:nvPr/>
        </p:nvSpPr>
        <p:spPr>
          <a:xfrm>
            <a:off x="6263640" y="1691640"/>
            <a:ext cx="4937760" cy="1207008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800">
                <a:solidFill>
                  <a:srgbClr val="000000"/>
                </a:solidFill>
                <a:latin typeface="Aptos"/>
              </a:rPr>
              <a:t>“En Cristo, Dios castiga el pecado y salva al pecador.”</a:t>
            </a:r>
          </a:p>
          <a:p>
            <a:endParaRPr sz="1800">
              <a:solidFill>
                <a:srgbClr val="000000"/>
              </a:solidFill>
              <a:latin typeface="Aptos"/>
            </a:endParaRPr>
          </a:p>
          <a:p>
            <a:r>
              <a:rPr sz="1800">
                <a:solidFill>
                  <a:srgbClr val="000000"/>
                </a:solidFill>
                <a:latin typeface="Aptos"/>
              </a:rPr>
              <a:t>¿Verdadero o falso?</a:t>
            </a:r>
          </a:p>
        </p:txBody>
      </p:sp>
      <p:sp>
        <p:nvSpPr>
          <p:cNvPr id="10" name="Text 8"/>
          <p:cNvSpPr/>
          <p:nvPr/>
        </p:nvSpPr>
        <p:spPr>
          <a:xfrm>
            <a:off x="822960" y="3291840"/>
            <a:ext cx="4937760" cy="1207008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800">
                <a:solidFill>
                  <a:srgbClr val="000000"/>
                </a:solidFill>
                <a:latin typeface="Aptos"/>
              </a:rPr>
              <a:t>“Los impíos que no están en Cristo quedarán sin juicio final.”</a:t>
            </a:r>
          </a:p>
          <a:p>
            <a:endParaRPr sz="1800">
              <a:solidFill>
                <a:srgbClr val="000000"/>
              </a:solidFill>
              <a:latin typeface="Aptos"/>
            </a:endParaRPr>
          </a:p>
          <a:p>
            <a:r>
              <a:rPr sz="1800">
                <a:solidFill>
                  <a:srgbClr val="000000"/>
                </a:solidFill>
                <a:latin typeface="Aptos"/>
              </a:rPr>
              <a:t>¿Verdadero o falso?</a:t>
            </a:r>
          </a:p>
        </p:txBody>
      </p:sp>
      <p:sp>
        <p:nvSpPr>
          <p:cNvPr id="11" name="Text 9"/>
          <p:cNvSpPr/>
          <p:nvPr/>
        </p:nvSpPr>
        <p:spPr>
          <a:xfrm>
            <a:off x="6263640" y="3291840"/>
            <a:ext cx="4937760" cy="1207008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800">
                <a:solidFill>
                  <a:srgbClr val="000000"/>
                </a:solidFill>
                <a:latin typeface="Aptos"/>
              </a:rPr>
              <a:t>“Ser salvo por gracia significa que no merecía la salvación.”</a:t>
            </a:r>
          </a:p>
          <a:p>
            <a:endParaRPr sz="1800">
              <a:solidFill>
                <a:srgbClr val="000000"/>
              </a:solidFill>
              <a:latin typeface="Aptos"/>
            </a:endParaRPr>
          </a:p>
          <a:p>
            <a:r>
              <a:rPr sz="1800">
                <a:solidFill>
                  <a:srgbClr val="000000"/>
                </a:solidFill>
                <a:latin typeface="Aptos"/>
              </a:rPr>
              <a:t>¿Verdadero o falso?</a:t>
            </a:r>
          </a:p>
        </p:txBody>
      </p:sp>
      <p:sp>
        <p:nvSpPr>
          <p:cNvPr id="12" name="Text 10"/>
          <p:cNvSpPr/>
          <p:nvPr/>
        </p:nvSpPr>
        <p:spPr>
          <a:xfrm>
            <a:off x="1828800" y="5486400"/>
            <a:ext cx="8549640" cy="502920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700" b="1">
                <a:solidFill>
                  <a:srgbClr val="000000"/>
                </a:solidFill>
                <a:latin typeface="Aptos"/>
              </a:rPr>
              <a:t>Objetivo: que ellos vean que gracia no significa injusticia; significa salvación comprada por Cristo.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sz="1800" b="1">
                <a:solidFill>
                  <a:srgbClr val="FFFFFF"/>
                </a:solidFill>
                <a:latin typeface="Aptos"/>
              </a:rPr>
              <a:t>JUEGO RÁPIDO: A, B O C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21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21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685800" y="914400"/>
            <a:ext cx="10835640" cy="45720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2000" b="1">
                <a:solidFill>
                  <a:srgbClr val="000000"/>
                </a:solidFill>
                <a:latin typeface="Aptos"/>
              </a:rPr>
              <a:t>El profesor lee el caso. Los niños levantan la mano por A, B o C.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" y="1645920"/>
            <a:ext cx="3291840" cy="438912"/>
          </a:xfrm>
          <a:prstGeom prst="rect">
            <a:avLst/>
          </a:prstGeom>
          <a:solidFill>
            <a:srgbClr val="31B96E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600" b="1">
                <a:solidFill>
                  <a:srgbClr val="000000"/>
                </a:solidFill>
                <a:latin typeface="Aptos"/>
              </a:rPr>
              <a:t>A</a:t>
            </a:r>
            <a:endParaRPr lang="en-US" sz="1600" dirty="0"/>
          </a:p>
          <a:p>
            <a:pPr algn="ctr"/>
            <a:r>
              <a:rPr sz="1600" b="1">
                <a:solidFill>
                  <a:srgbClr val="000000"/>
                </a:solidFill>
                <a:latin typeface="Aptos"/>
              </a:rPr>
              <a:t>JUSTICIA</a:t>
            </a:r>
          </a:p>
        </p:txBody>
      </p:sp>
      <p:sp>
        <p:nvSpPr>
          <p:cNvPr id="9" name="Text 7"/>
          <p:cNvSpPr/>
          <p:nvPr/>
        </p:nvSpPr>
        <p:spPr>
          <a:xfrm>
            <a:off x="4572000" y="1645920"/>
            <a:ext cx="3291840" cy="438912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500" b="1">
                <a:solidFill>
                  <a:srgbClr val="000000"/>
                </a:solidFill>
                <a:latin typeface="Aptos"/>
              </a:rPr>
              <a:t>B</a:t>
            </a:r>
            <a:endParaRPr lang="en-US" sz="1600" dirty="0"/>
          </a:p>
          <a:p>
            <a:pPr algn="ctr"/>
            <a:r>
              <a:rPr sz="1500" b="1">
                <a:solidFill>
                  <a:srgbClr val="000000"/>
                </a:solidFill>
                <a:latin typeface="Aptos"/>
              </a:rPr>
              <a:t>NO JUSTICIA</a:t>
            </a:r>
          </a:p>
        </p:txBody>
      </p:sp>
      <p:sp>
        <p:nvSpPr>
          <p:cNvPr id="10" name="Text 8"/>
          <p:cNvSpPr/>
          <p:nvPr/>
        </p:nvSpPr>
        <p:spPr>
          <a:xfrm>
            <a:off x="8366760" y="1645920"/>
            <a:ext cx="3291840" cy="438912"/>
          </a:xfrm>
          <a:prstGeom prst="rect">
            <a:avLst/>
          </a:prstGeom>
          <a:solidFill>
            <a:srgbClr val="F05B50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500" b="1">
                <a:solidFill>
                  <a:srgbClr val="000000"/>
                </a:solidFill>
                <a:latin typeface="Aptos"/>
              </a:rPr>
              <a:t>C</a:t>
            </a:r>
            <a:endParaRPr lang="en-US" sz="1600" dirty="0"/>
          </a:p>
          <a:p>
            <a:pPr algn="ctr"/>
            <a:r>
              <a:rPr sz="1500" b="1">
                <a:solidFill>
                  <a:srgbClr val="000000"/>
                </a:solidFill>
                <a:latin typeface="Aptos"/>
              </a:rPr>
              <a:t>INJUSTICIA</a:t>
            </a:r>
          </a:p>
        </p:txBody>
      </p:sp>
      <p:sp>
        <p:nvSpPr>
          <p:cNvPr id="11" name="Text 9"/>
          <p:cNvSpPr/>
          <p:nvPr/>
        </p:nvSpPr>
        <p:spPr>
          <a:xfrm>
            <a:off x="777240" y="2331720"/>
            <a:ext cx="3291840" cy="5029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500" b="0">
                <a:solidFill>
                  <a:srgbClr val="000000"/>
                </a:solidFill>
                <a:latin typeface="Aptos"/>
              </a:rPr>
              <a:t>Devuelve lo que encontró.</a:t>
            </a:r>
          </a:p>
        </p:txBody>
      </p:sp>
      <p:sp>
        <p:nvSpPr>
          <p:cNvPr id="12" name="Text 10"/>
          <p:cNvSpPr/>
          <p:nvPr/>
        </p:nvSpPr>
        <p:spPr>
          <a:xfrm>
            <a:off x="4572000" y="2331720"/>
            <a:ext cx="3291840" cy="5029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500" b="0">
                <a:solidFill>
                  <a:srgbClr val="000000"/>
                </a:solidFill>
                <a:latin typeface="Aptos"/>
              </a:rPr>
              <a:t>Ve bullying y mira al suelo.</a:t>
            </a:r>
          </a:p>
        </p:txBody>
      </p:sp>
      <p:sp>
        <p:nvSpPr>
          <p:cNvPr id="13" name="Text 11"/>
          <p:cNvSpPr/>
          <p:nvPr/>
        </p:nvSpPr>
        <p:spPr>
          <a:xfrm>
            <a:off x="8366760" y="2331720"/>
            <a:ext cx="3291840" cy="5029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500" b="0">
                <a:solidFill>
                  <a:srgbClr val="000000"/>
                </a:solidFill>
                <a:latin typeface="Aptos"/>
              </a:rPr>
              <a:t>Castigan al inocente.</a:t>
            </a:r>
          </a:p>
        </p:txBody>
      </p:sp>
      <p:sp>
        <p:nvSpPr>
          <p:cNvPr id="14" name="Text 12"/>
          <p:cNvSpPr/>
          <p:nvPr/>
        </p:nvSpPr>
        <p:spPr>
          <a:xfrm>
            <a:off x="777240" y="3136392"/>
            <a:ext cx="3291840" cy="5029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500" b="0">
                <a:solidFill>
                  <a:srgbClr val="000000"/>
                </a:solidFill>
                <a:latin typeface="Aptos"/>
              </a:rPr>
              <a:t>Culpable recibe corrección verdadera.</a:t>
            </a:r>
          </a:p>
        </p:txBody>
      </p:sp>
      <p:sp>
        <p:nvSpPr>
          <p:cNvPr id="15" name="Text 13"/>
          <p:cNvSpPr/>
          <p:nvPr/>
        </p:nvSpPr>
        <p:spPr>
          <a:xfrm>
            <a:off x="4572000" y="3136392"/>
            <a:ext cx="3291840" cy="5029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500" b="0">
                <a:solidFill>
                  <a:srgbClr val="000000"/>
                </a:solidFill>
                <a:latin typeface="Aptos"/>
              </a:rPr>
              <a:t>Sabe la falta, pero calla.</a:t>
            </a:r>
          </a:p>
        </p:txBody>
      </p:sp>
      <p:sp>
        <p:nvSpPr>
          <p:cNvPr id="16" name="Text 14"/>
          <p:cNvSpPr/>
          <p:nvPr/>
        </p:nvSpPr>
        <p:spPr>
          <a:xfrm>
            <a:off x="8366760" y="3136392"/>
            <a:ext cx="3291840" cy="5029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500" b="0">
                <a:solidFill>
                  <a:srgbClr val="000000"/>
                </a:solidFill>
                <a:latin typeface="Aptos"/>
              </a:rPr>
              <a:t>Favorece al culpable por amistad.</a:t>
            </a:r>
          </a:p>
        </p:txBody>
      </p:sp>
      <p:sp>
        <p:nvSpPr>
          <p:cNvPr id="17" name="Text 15"/>
          <p:cNvSpPr/>
          <p:nvPr/>
        </p:nvSpPr>
        <p:spPr>
          <a:xfrm>
            <a:off x="777240" y="3941064"/>
            <a:ext cx="3291840" cy="5029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500" b="0">
                <a:solidFill>
                  <a:srgbClr val="000000"/>
                </a:solidFill>
                <a:latin typeface="Aptos"/>
              </a:rPr>
              <a:t>Dios salva porque Cristo pagó.</a:t>
            </a:r>
          </a:p>
        </p:txBody>
      </p:sp>
      <p:sp>
        <p:nvSpPr>
          <p:cNvPr id="18" name="Text 16"/>
          <p:cNvSpPr/>
          <p:nvPr/>
        </p:nvSpPr>
        <p:spPr>
          <a:xfrm>
            <a:off x="4572000" y="3941064"/>
            <a:ext cx="3291840" cy="5029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500" b="0">
                <a:solidFill>
                  <a:srgbClr val="000000"/>
                </a:solidFill>
                <a:latin typeface="Aptos"/>
              </a:rPr>
              <a:t>Dios perdona ignorando el pecado.</a:t>
            </a:r>
          </a:p>
        </p:txBody>
      </p:sp>
      <p:sp>
        <p:nvSpPr>
          <p:cNvPr id="19" name="Text 17"/>
          <p:cNvSpPr/>
          <p:nvPr/>
        </p:nvSpPr>
        <p:spPr>
          <a:xfrm>
            <a:off x="8366760" y="3941064"/>
            <a:ext cx="3291840" cy="50292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500" b="0">
                <a:solidFill>
                  <a:srgbClr val="000000"/>
                </a:solidFill>
                <a:latin typeface="Aptos"/>
              </a:rPr>
              <a:t>Impío queda sin juicio para siempre.</a:t>
            </a:r>
          </a:p>
        </p:txBody>
      </p:sp>
      <p:sp>
        <p:nvSpPr>
          <p:cNvPr id="20" name="Text 18"/>
          <p:cNvSpPr/>
          <p:nvPr/>
        </p:nvSpPr>
        <p:spPr>
          <a:xfrm>
            <a:off x="1554480" y="5623560"/>
            <a:ext cx="9144000" cy="45720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600" b="1">
                <a:solidFill>
                  <a:srgbClr val="FFFFFF"/>
                </a:solidFill>
                <a:latin typeface="Aptos"/>
              </a:rPr>
              <a:t>Después de cada caso: voten rápido y expliquen en una frase.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sz="1800" b="1">
                <a:solidFill>
                  <a:srgbClr val="FFFFFF"/>
                </a:solidFill>
                <a:latin typeface="Aptos"/>
              </a:rPr>
              <a:t>CIERRE: RESPONDE EN 10 SEGUNDOS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22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22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731520" y="914400"/>
            <a:ext cx="10698480" cy="438912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2000" b="1">
                <a:solidFill>
                  <a:srgbClr val="000000"/>
                </a:solidFill>
                <a:latin typeface="Aptos"/>
              </a:rPr>
              <a:t>Levanten la mano y completen una frase en voz alta: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05840" y="1691640"/>
            <a:ext cx="274320" cy="27432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Aptos"/>
              </a:rPr>
              <a:t>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417320" y="1673352"/>
            <a:ext cx="8961120" cy="310896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600">
                <a:solidFill>
                  <a:srgbClr val="FFFFFF"/>
                </a:solidFill>
                <a:latin typeface="Aptos"/>
              </a:rPr>
              <a:t>Dios es justo porque…</a:t>
            </a:r>
          </a:p>
        </p:txBody>
      </p:sp>
      <p:sp>
        <p:nvSpPr>
          <p:cNvPr id="10" name="Text 8"/>
          <p:cNvSpPr/>
          <p:nvPr/>
        </p:nvSpPr>
        <p:spPr>
          <a:xfrm>
            <a:off x="1005840" y="2313432"/>
            <a:ext cx="274320" cy="27432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Aptos"/>
              </a:rPr>
              <a:t>2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417320" y="2295144"/>
            <a:ext cx="8961120" cy="310896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600">
                <a:solidFill>
                  <a:srgbClr val="FFFFFF"/>
                </a:solidFill>
                <a:latin typeface="Aptos"/>
              </a:rPr>
              <a:t>No justicia para nosotros significa…</a:t>
            </a:r>
          </a:p>
        </p:txBody>
      </p:sp>
      <p:sp>
        <p:nvSpPr>
          <p:cNvPr id="12" name="Text 10"/>
          <p:cNvSpPr/>
          <p:nvPr/>
        </p:nvSpPr>
        <p:spPr>
          <a:xfrm>
            <a:off x="1005840" y="2935224"/>
            <a:ext cx="274320" cy="27432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Aptos"/>
              </a:rPr>
              <a:t>3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417320" y="2916936"/>
            <a:ext cx="8961120" cy="310896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600">
                <a:solidFill>
                  <a:srgbClr val="FFFFFF"/>
                </a:solidFill>
                <a:latin typeface="Aptos"/>
              </a:rPr>
              <a:t>Misericordia significa que Dios…</a:t>
            </a:r>
          </a:p>
        </p:txBody>
      </p:sp>
      <p:sp>
        <p:nvSpPr>
          <p:cNvPr id="14" name="Text 12"/>
          <p:cNvSpPr/>
          <p:nvPr/>
        </p:nvSpPr>
        <p:spPr>
          <a:xfrm>
            <a:off x="1005840" y="3557016"/>
            <a:ext cx="274320" cy="27432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Aptos"/>
              </a:rPr>
              <a:t>4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417320" y="3538728"/>
            <a:ext cx="8961120" cy="310896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600">
                <a:solidFill>
                  <a:srgbClr val="FFFFFF"/>
                </a:solidFill>
                <a:latin typeface="Aptos"/>
              </a:rPr>
              <a:t>En la cruz Dios fue justo porque…</a:t>
            </a:r>
          </a:p>
        </p:txBody>
      </p:sp>
      <p:sp>
        <p:nvSpPr>
          <p:cNvPr id="16" name="Text 14"/>
          <p:cNvSpPr/>
          <p:nvPr/>
        </p:nvSpPr>
        <p:spPr>
          <a:xfrm>
            <a:off x="1005840" y="4178808"/>
            <a:ext cx="274320" cy="27432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Aptos"/>
              </a:rPr>
              <a:t>5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417320" y="4160520"/>
            <a:ext cx="8961120" cy="310896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600">
                <a:solidFill>
                  <a:srgbClr val="FFFFFF"/>
                </a:solidFill>
                <a:latin typeface="Aptos"/>
              </a:rPr>
              <a:t>El juicio final nos enseña que…</a:t>
            </a:r>
          </a:p>
        </p:txBody>
      </p:sp>
      <p:sp>
        <p:nvSpPr>
          <p:cNvPr id="18" name="Text 16"/>
          <p:cNvSpPr/>
          <p:nvPr/>
        </p:nvSpPr>
        <p:spPr>
          <a:xfrm>
            <a:off x="1005840" y="4800600"/>
            <a:ext cx="274320" cy="274320"/>
          </a:xfrm>
          <a:prstGeom prst="rect">
            <a:avLst/>
          </a:prstGeom>
          <a:solidFill>
            <a:srgbClr val="F6B73C"/>
          </a:solidFill>
          <a:ln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Aptos"/>
              </a:rPr>
              <a:t>6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417320" y="4782312"/>
            <a:ext cx="8961120" cy="310896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600">
                <a:solidFill>
                  <a:srgbClr val="FFFFFF"/>
                </a:solidFill>
                <a:latin typeface="Aptos"/>
              </a:rPr>
              <a:t>Debo correr a Cristo porque…</a:t>
            </a:r>
          </a:p>
        </p:txBody>
      </p:sp>
      <p:sp>
        <p:nvSpPr>
          <p:cNvPr id="20" name="Text 18"/>
          <p:cNvSpPr/>
          <p:nvPr/>
        </p:nvSpPr>
        <p:spPr>
          <a:xfrm>
            <a:off x="1234440" y="5715000"/>
            <a:ext cx="9738360" cy="438912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1600" b="1">
                <a:solidFill>
                  <a:srgbClr val="000000"/>
                </a:solidFill>
                <a:latin typeface="Aptos"/>
              </a:rPr>
              <a:t>Cierre simple: todos responden con frases breves y centradas en Cristo.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MEMORICEMOS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23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23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914400" y="1143000"/>
            <a:ext cx="10332720" cy="411480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7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Justicia de Dios: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1737360"/>
            <a:ext cx="10332720" cy="100584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siempre hace lo recto, juzga con verdad y no hay injusticia en Él.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377440" y="3154680"/>
            <a:ext cx="7406640" cy="384048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Versículo para memorizar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377440" y="3703320"/>
            <a:ext cx="7406640" cy="1419096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162033"/>
                </a:solidFill>
                <a:latin typeface="Aptos"/>
              </a:rPr>
              <a:t>“El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Juez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de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toda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la tierra, ¿no ha de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hacer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lo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que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es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justo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?”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 err="1">
                <a:solidFill>
                  <a:srgbClr val="162033"/>
                </a:solidFill>
                <a:latin typeface="Aptos"/>
              </a:rPr>
              <a:t>Génesis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18:25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sz="2000" b="1" dirty="0">
              <a:solidFill>
                <a:srgbClr val="162033"/>
              </a:solidFill>
              <a:latin typeface="Aptos"/>
            </a:endParaRP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162033"/>
                </a:solidFill>
                <a:latin typeface="Aptos"/>
              </a:rPr>
              <a:t>“De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ningún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modo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tendrá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por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inocente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al </a:t>
            </a:r>
            <a:r>
              <a:rPr sz="2000" b="1" dirty="0" err="1">
                <a:solidFill>
                  <a:srgbClr val="162033"/>
                </a:solidFill>
                <a:latin typeface="Aptos"/>
              </a:rPr>
              <a:t>malvado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.”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 err="1">
                <a:solidFill>
                  <a:srgbClr val="162033"/>
                </a:solidFill>
                <a:latin typeface="Aptos"/>
              </a:rPr>
              <a:t>Éxodo</a:t>
            </a:r>
            <a:r>
              <a:rPr sz="2000" b="1" dirty="0">
                <a:solidFill>
                  <a:srgbClr val="162033"/>
                </a:solidFill>
                <a:latin typeface="Aptos"/>
              </a:rPr>
              <a:t> 34:7</a:t>
            </a:r>
          </a:p>
        </p:txBody>
      </p:sp>
      <p:sp>
        <p:nvSpPr>
          <p:cNvPr id="11" name="Text 9"/>
          <p:cNvSpPr/>
          <p:nvPr/>
        </p:nvSpPr>
        <p:spPr>
          <a:xfrm>
            <a:off x="2057400" y="5303519"/>
            <a:ext cx="8046720" cy="591251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r>
              <a:rPr sz="2000" b="1" dirty="0">
                <a:solidFill>
                  <a:srgbClr val="07131F"/>
                </a:solidFill>
                <a:latin typeface="Aptos"/>
              </a:rPr>
              <a:t>Frase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corta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: Dios no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ignora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el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pecado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; lo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juzga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en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Cristo o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en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el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juicio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final.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RETO PARA LA CASA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24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24</a:t>
            </a:r>
            <a:endParaRPr lang="en-US" sz="580" dirty="0"/>
          </a:p>
        </p:txBody>
      </p:sp>
      <p:pic>
        <p:nvPicPr>
          <p:cNvPr id="7" name="Image 0" descr="/mnt/data/a_warm_cozy_stylized_3d_minecraft_like_voxel_b_batch_10.png"/>
          <p:cNvPicPr>
            <a:picLocks noChangeAspect="1"/>
          </p:cNvPicPr>
          <p:nvPr/>
        </p:nvPicPr>
        <p:blipFill>
          <a:blip r:embed="rId3"/>
          <a:srcRect l="17453" r="17453"/>
          <a:stretch/>
        </p:blipFill>
        <p:spPr>
          <a:xfrm>
            <a:off x="6766560" y="960120"/>
            <a:ext cx="4389120" cy="3794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960120"/>
            <a:ext cx="5669280" cy="41148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r>
              <a:rPr sz="2200" b="1">
                <a:solidFill>
                  <a:srgbClr val="162033"/>
                </a:solidFill>
                <a:latin typeface="Aptos"/>
              </a:rPr>
              <a:t>Esta semana:</a:t>
            </a:r>
          </a:p>
        </p:txBody>
      </p:sp>
      <p:sp>
        <p:nvSpPr>
          <p:cNvPr id="9" name="Text 6"/>
          <p:cNvSpPr/>
          <p:nvPr/>
        </p:nvSpPr>
        <p:spPr>
          <a:xfrm>
            <a:off x="731520" y="1627632"/>
            <a:ext cx="5669280" cy="228600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rgbClr val="162033"/>
                </a:solidFill>
                <a:latin typeface="Aptos"/>
              </a:rPr>
              <a:t>• Lee Éxodo 34:6-7 y Romanos 3:25-26 con tu familia.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rgbClr val="162033"/>
                </a:solidFill>
                <a:latin typeface="Aptos"/>
              </a:rPr>
              <a:t>• Explica con tus palabras: justicia, misericordia y gracia.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rgbClr val="162033"/>
                </a:solidFill>
                <a:latin typeface="Aptos"/>
              </a:rPr>
              <a:t>• Ora confesando pecado y dando gracias por Cristo.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rgbClr val="162033"/>
                </a:solidFill>
                <a:latin typeface="Aptos"/>
              </a:rPr>
              <a:t>• Pregunta: ¿por qué la cruz muestra que Dios sigue siendo justo?</a:t>
            </a:r>
          </a:p>
        </p:txBody>
      </p:sp>
      <p:sp>
        <p:nvSpPr>
          <p:cNvPr id="10" name="Text 7"/>
          <p:cNvSpPr/>
          <p:nvPr/>
        </p:nvSpPr>
        <p:spPr>
          <a:xfrm>
            <a:off x="731520" y="4251959"/>
            <a:ext cx="5669280" cy="978407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r>
              <a:rPr sz="2100" b="1" dirty="0">
                <a:solidFill>
                  <a:srgbClr val="FFFFFF"/>
                </a:solidFill>
                <a:latin typeface="Aptos"/>
              </a:rPr>
              <a:t>Idea para </a:t>
            </a:r>
            <a:r>
              <a:rPr sz="2100" b="1" dirty="0" err="1">
                <a:solidFill>
                  <a:srgbClr val="FFFFFF"/>
                </a:solidFill>
                <a:latin typeface="Aptos"/>
              </a:rPr>
              <a:t>conversar</a:t>
            </a:r>
            <a:r>
              <a:rPr sz="21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FFFFFF"/>
                </a:solidFill>
                <a:latin typeface="Aptos"/>
              </a:rPr>
              <a:t>en</a:t>
            </a:r>
            <a:r>
              <a:rPr sz="2100" b="1" dirty="0">
                <a:solidFill>
                  <a:srgbClr val="FFFFFF"/>
                </a:solidFill>
                <a:latin typeface="Aptos"/>
              </a:rPr>
              <a:t> casa:</a:t>
            </a:r>
          </a:p>
          <a:p>
            <a:r>
              <a:rPr sz="2100" b="1" dirty="0">
                <a:solidFill>
                  <a:srgbClr val="FFFFFF"/>
                </a:solidFill>
                <a:latin typeface="Aptos"/>
              </a:rPr>
              <a:t>¿Por </a:t>
            </a:r>
            <a:r>
              <a:rPr sz="2100" b="1" dirty="0" err="1">
                <a:solidFill>
                  <a:srgbClr val="FFFFFF"/>
                </a:solidFill>
                <a:latin typeface="Aptos"/>
              </a:rPr>
              <a:t>qué</a:t>
            </a:r>
            <a:r>
              <a:rPr sz="2100" b="1" dirty="0">
                <a:solidFill>
                  <a:srgbClr val="FFFFFF"/>
                </a:solidFill>
                <a:latin typeface="Aptos"/>
              </a:rPr>
              <a:t> no es </a:t>
            </a:r>
            <a:r>
              <a:rPr sz="2100" b="1" dirty="0" err="1">
                <a:solidFill>
                  <a:srgbClr val="FFFFFF"/>
                </a:solidFill>
                <a:latin typeface="Aptos"/>
              </a:rPr>
              <a:t>injusto</a:t>
            </a:r>
            <a:r>
              <a:rPr sz="21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100" b="1" dirty="0" err="1">
                <a:solidFill>
                  <a:srgbClr val="FFFFFF"/>
                </a:solidFill>
                <a:latin typeface="Aptos"/>
              </a:rPr>
              <a:t>que</a:t>
            </a:r>
            <a:r>
              <a:rPr sz="2100" b="1" dirty="0">
                <a:solidFill>
                  <a:srgbClr val="FFFFFF"/>
                </a:solidFill>
                <a:latin typeface="Aptos"/>
              </a:rPr>
              <a:t> Dios </a:t>
            </a:r>
            <a:r>
              <a:rPr sz="2100" b="1" dirty="0" err="1">
                <a:solidFill>
                  <a:srgbClr val="FFFFFF"/>
                </a:solidFill>
                <a:latin typeface="Aptos"/>
              </a:rPr>
              <a:t>perdone</a:t>
            </a:r>
            <a:r>
              <a:rPr sz="2100" b="1" dirty="0">
                <a:solidFill>
                  <a:srgbClr val="FFFFFF"/>
                </a:solidFill>
                <a:latin typeface="Aptos"/>
              </a:rPr>
              <a:t> al </a:t>
            </a:r>
            <a:r>
              <a:rPr sz="2100" b="1" dirty="0" err="1">
                <a:solidFill>
                  <a:srgbClr val="FFFFFF"/>
                </a:solidFill>
                <a:latin typeface="Aptos"/>
              </a:rPr>
              <a:t>creyente</a:t>
            </a:r>
            <a:r>
              <a:rPr sz="2100" b="1" dirty="0">
                <a:solidFill>
                  <a:srgbClr val="FFFFFF"/>
                </a:solidFill>
                <a:latin typeface="Aptos"/>
              </a:rPr>
              <a:t>?</a:t>
            </a:r>
          </a:p>
        </p:txBody>
      </p:sp>
      <p:sp>
        <p:nvSpPr>
          <p:cNvPr id="11" name="Text 8"/>
          <p:cNvSpPr/>
          <p:nvPr/>
        </p:nvSpPr>
        <p:spPr>
          <a:xfrm>
            <a:off x="1280160" y="5650991"/>
            <a:ext cx="9601200" cy="603503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r>
              <a:rPr sz="2000" b="1" dirty="0">
                <a:solidFill>
                  <a:srgbClr val="07131F"/>
                </a:solidFill>
                <a:latin typeface="Aptos"/>
              </a:rPr>
              <a:t>Cierre: Dios no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nos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salva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negando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la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justicia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;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nos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salva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porque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Cristo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recibió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el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juicio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por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7131F"/>
                </a:solidFill>
                <a:latin typeface="Aptos"/>
              </a:rPr>
              <a:t>nosotros</a:t>
            </a:r>
            <a:r>
              <a:rPr sz="2000" b="1" dirty="0">
                <a:solidFill>
                  <a:srgbClr val="07131F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3d_scene_in_a_blocky_voxel_minec_batch_8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51960" y="1051560"/>
            <a:ext cx="3657600" cy="45720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</a:rPr>
              <a:t>OREMOS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4663440" y="1618488"/>
            <a:ext cx="283464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2"/>
          <p:cNvSpPr/>
          <p:nvPr/>
        </p:nvSpPr>
        <p:spPr>
          <a:xfrm>
            <a:off x="2743200" y="2057400"/>
            <a:ext cx="6720840" cy="2683276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dirty="0" err="1">
                <a:solidFill>
                  <a:srgbClr val="FFFFFF"/>
                </a:solidFill>
                <a:latin typeface="Aptos"/>
              </a:rPr>
              <a:t>Señor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, gracias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porque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Tú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eres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justo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y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misericordioso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dirty="0">
                <a:solidFill>
                  <a:srgbClr val="FFFFFF"/>
                </a:solidFill>
                <a:latin typeface="Aptos"/>
              </a:rPr>
              <a:t>Gracias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porque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en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Cristo el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pecado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fue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castigado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y los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creyentes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reciben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gracia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dirty="0" err="1">
                <a:solidFill>
                  <a:srgbClr val="FFFFFF"/>
                </a:solidFill>
                <a:latin typeface="Aptos"/>
              </a:rPr>
              <a:t>Ayúdanos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a no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jugar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con el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pecado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, a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correr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a Cristo y a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esperar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tu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juicio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con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temor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 santo y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esperanza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. </a:t>
            </a:r>
            <a:r>
              <a:rPr sz="2600" b="1" dirty="0" err="1">
                <a:solidFill>
                  <a:srgbClr val="FFFFFF"/>
                </a:solidFill>
                <a:latin typeface="Aptos"/>
              </a:rPr>
              <a:t>Amén</a:t>
            </a:r>
            <a:r>
              <a:rPr sz="2600" b="1" dirty="0">
                <a:solidFill>
                  <a:srgbClr val="FFFFFF"/>
                </a:solidFill>
                <a:latin typeface="Aptos"/>
              </a:rPr>
              <a:t>.</a:t>
            </a:r>
          </a:p>
        </p:txBody>
      </p:sp>
      <p:sp>
        <p:nvSpPr>
          <p:cNvPr id="6" name="Text 3"/>
          <p:cNvSpPr/>
          <p:nvPr/>
        </p:nvSpPr>
        <p:spPr>
          <a:xfrm>
            <a:off x="4663440" y="6309360"/>
            <a:ext cx="2880360" cy="22860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FFFFFF"/>
                </a:solidFill>
              </a:rPr>
              <a:t>La justicia de Dios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sz="1800" b="1">
                <a:solidFill>
                  <a:srgbClr val="FFFFFF"/>
                </a:solidFill>
                <a:latin typeface="Aptos"/>
              </a:rPr>
              <a:t>PREÁMBULO: TRES IDEAS CLAVE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3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3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594360" y="1005839"/>
            <a:ext cx="5257800" cy="768093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 lnSpcReduction="10000"/>
          </a:bodyPr>
          <a:lstStyle/>
          <a:p>
            <a:pPr marL="0" indent="0" algn="l">
              <a:buNone/>
            </a:pPr>
            <a:r>
              <a:rPr sz="2500" b="1" dirty="0">
                <a:solidFill>
                  <a:srgbClr val="000000"/>
                </a:solidFill>
                <a:latin typeface="Aptos"/>
              </a:rPr>
              <a:t>Antes de </a:t>
            </a:r>
            <a:r>
              <a:rPr sz="2500" b="1" dirty="0" err="1">
                <a:solidFill>
                  <a:srgbClr val="000000"/>
                </a:solidFill>
                <a:latin typeface="Aptos"/>
              </a:rPr>
              <a:t>hablar</a:t>
            </a:r>
            <a:r>
              <a:rPr sz="2500" b="1" dirty="0">
                <a:solidFill>
                  <a:srgbClr val="000000"/>
                </a:solidFill>
                <a:latin typeface="Aptos"/>
              </a:rPr>
              <a:t> de la </a:t>
            </a:r>
            <a:r>
              <a:rPr sz="2500" b="1" dirty="0" err="1">
                <a:solidFill>
                  <a:srgbClr val="000000"/>
                </a:solidFill>
                <a:latin typeface="Aptos"/>
              </a:rPr>
              <a:t>justicia</a:t>
            </a:r>
            <a:r>
              <a:rPr sz="2500" b="1" dirty="0">
                <a:solidFill>
                  <a:srgbClr val="000000"/>
                </a:solidFill>
                <a:latin typeface="Aptos"/>
              </a:rPr>
              <a:t> de Dios, </a:t>
            </a:r>
            <a:r>
              <a:rPr sz="2500" b="1" dirty="0" err="1">
                <a:solidFill>
                  <a:srgbClr val="000000"/>
                </a:solidFill>
                <a:latin typeface="Aptos"/>
              </a:rPr>
              <a:t>ordenemos</a:t>
            </a:r>
            <a:r>
              <a:rPr sz="2500" b="1" dirty="0">
                <a:solidFill>
                  <a:srgbClr val="000000"/>
                </a:solidFill>
                <a:latin typeface="Aptos"/>
              </a:rPr>
              <a:t> la idea.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94360" y="1828800"/>
            <a:ext cx="5257800" cy="320040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700">
                <a:solidFill>
                  <a:srgbClr val="000000"/>
                </a:solidFill>
                <a:latin typeface="Aptos"/>
              </a:rPr>
              <a:t>1. Justicia: se reconoce la verdad y se actúa según el bien.</a:t>
            </a:r>
            <a:endParaRPr lang="en-US" sz="1700" dirty="0"/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1700" dirty="0"/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>
                <a:solidFill>
                  <a:srgbClr val="000000"/>
                </a:solidFill>
                <a:latin typeface="Aptos"/>
              </a:rPr>
              <a:t>2. No justicia: alguien debía actuar, pero prefiere no meterse, mirar al suelo o dejar pasar el mal.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sz="1700">
              <a:solidFill>
                <a:srgbClr val="000000"/>
              </a:solidFill>
              <a:latin typeface="Aptos"/>
            </a:endParaRP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>
                <a:solidFill>
                  <a:srgbClr val="000000"/>
                </a:solidFill>
                <a:latin typeface="Aptos"/>
              </a:rPr>
              <a:t>3. Injusticia: se tuerce el juicio; se protege al culpable, se culpa al inocente o se cambia la regla por favoritismo.</a:t>
            </a:r>
          </a:p>
        </p:txBody>
      </p:sp>
      <p:pic>
        <p:nvPicPr>
          <p:cNvPr id="9" name="Image 0" descr="/mnt/data/a_bright_colorful_3d_voxel_blocky_cuboid_minecra_batch_5.png"/>
          <p:cNvPicPr>
            <a:picLocks noChangeAspect="1"/>
          </p:cNvPicPr>
          <p:nvPr/>
        </p:nvPicPr>
        <p:blipFill>
          <a:blip r:embed="rId3"/>
          <a:srcRect l="13820" r="13820"/>
          <a:stretch/>
        </p:blipFill>
        <p:spPr>
          <a:xfrm>
            <a:off x="6263640" y="1005840"/>
            <a:ext cx="5349240" cy="416052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263640" y="5413247"/>
            <a:ext cx="5349240" cy="970457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800" b="1">
                <a:solidFill>
                  <a:srgbClr val="FFFFFF"/>
                </a:solidFill>
                <a:latin typeface="Aptos"/>
              </a:rPr>
              <a:t>Pregunta rápida:</a:t>
            </a:r>
            <a:endParaRPr lang="en-US" sz="1400" dirty="0"/>
          </a:p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¿Qué es peor: que nadie haga nada, o que castiguen al inocente? ¿Por qué?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DEFINICIÓN CLARA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4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4</a:t>
            </a:r>
            <a:endParaRPr lang="en-US" sz="580" dirty="0"/>
          </a:p>
        </p:txBody>
      </p:sp>
      <p:pic>
        <p:nvPicPr>
          <p:cNvPr id="7" name="Image 0" descr="/mnt/data/a_bright_stylized_3d_minecraft_like_blocky_vo_batch_1.png"/>
          <p:cNvPicPr>
            <a:picLocks noChangeAspect="1"/>
          </p:cNvPicPr>
          <p:nvPr/>
        </p:nvPicPr>
        <p:blipFill>
          <a:blip r:embed="rId3"/>
          <a:srcRect l="20224" r="20224"/>
          <a:stretch/>
        </p:blipFill>
        <p:spPr>
          <a:xfrm>
            <a:off x="7360920" y="914400"/>
            <a:ext cx="4160520" cy="3931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1005840"/>
            <a:ext cx="6355080" cy="457200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7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Justicia de Dios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40080" y="1572768"/>
            <a:ext cx="6355080" cy="228600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siempre hace lo recto porque Él mismo es el estándar perfecto del bien.</a:t>
            </a:r>
            <a:endParaRPr lang="en-US" sz="1800" dirty="0"/>
          </a:p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/>
          </a:p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Él juzga con verdad, ama lo bueno, aborrece el pecado, no favorece al malo y nunca condena al inocente.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40080" y="4114800"/>
            <a:ext cx="2971800" cy="77724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Deuteronomio 32:4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“Justo y recto es él.”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840480" y="4114800"/>
            <a:ext cx="3154680" cy="77724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Idea central:</a:t>
            </a:r>
            <a:endParaRPr lang="en-US" sz="1550" dirty="0"/>
          </a:p>
          <a:p>
            <a:pPr marL="0" indent="0" algn="ctr">
              <a:buNone/>
            </a:pPr>
            <a:r>
              <a:rPr lang="en-US" sz="15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no aprende justicia.</a:t>
            </a:r>
            <a:endParaRPr lang="en-US" sz="1550" dirty="0"/>
          </a:p>
          <a:p>
            <a:pPr marL="0" indent="0" algn="ctr">
              <a:buNone/>
            </a:pPr>
            <a:r>
              <a:rPr lang="en-US" sz="15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Dios es justo.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VAMOS A LAS ESCRITURAS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5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5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594360" y="914400"/>
            <a:ext cx="10972800" cy="566928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Busquen sus Biblias. Cada grupo puede leer un texto y responder: ¿qué nos enseña sobre la justicia de Dios?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31520" y="1755648"/>
            <a:ext cx="2103120" cy="310896"/>
          </a:xfrm>
          <a:prstGeom prst="rect">
            <a:avLst/>
          </a:prstGeom>
          <a:solidFill>
            <a:srgbClr val="F6B73C"/>
          </a:solidFill>
          <a:ln>
            <a:solidFill>
              <a:srgbClr val="F6B73C">
                <a:alpha val="0"/>
              </a:srgbClr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07131F"/>
                </a:solidFill>
              </a:rPr>
              <a:t>Deuteronomio 32:4</a:t>
            </a:r>
            <a:endParaRPr lang="en-US" sz="880" dirty="0"/>
          </a:p>
        </p:txBody>
      </p:sp>
      <p:sp>
        <p:nvSpPr>
          <p:cNvPr id="9" name="Text 7"/>
          <p:cNvSpPr/>
          <p:nvPr/>
        </p:nvSpPr>
        <p:spPr>
          <a:xfrm>
            <a:off x="2971800" y="1773936"/>
            <a:ext cx="3063240" cy="25603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Dios es justo y recto.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31520" y="2715768"/>
            <a:ext cx="2103120" cy="310896"/>
          </a:xfrm>
          <a:prstGeom prst="rect">
            <a:avLst/>
          </a:prstGeom>
          <a:solidFill>
            <a:srgbClr val="F6B73C"/>
          </a:solidFill>
          <a:ln>
            <a:solidFill>
              <a:srgbClr val="F6B73C">
                <a:alpha val="0"/>
              </a:srgbClr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07131F"/>
                </a:solidFill>
              </a:rPr>
              <a:t>Salmo 89:14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2971800" y="2734056"/>
            <a:ext cx="3063240" cy="25603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Justicia y juicio son la base de su trono.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31520" y="3675888"/>
            <a:ext cx="2103120" cy="310896"/>
          </a:xfrm>
          <a:prstGeom prst="rect">
            <a:avLst/>
          </a:prstGeom>
          <a:solidFill>
            <a:srgbClr val="F6B73C"/>
          </a:solidFill>
          <a:ln>
            <a:solidFill>
              <a:srgbClr val="F6B73C">
                <a:alpha val="0"/>
              </a:srgbClr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07131F"/>
                </a:solidFill>
              </a:rPr>
              <a:t>Génesis 18:25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2971800" y="3694176"/>
            <a:ext cx="3063240" cy="25603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El Juez de toda la tierra hará lo justo.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31520" y="4636008"/>
            <a:ext cx="2103120" cy="310896"/>
          </a:xfrm>
          <a:prstGeom prst="rect">
            <a:avLst/>
          </a:prstGeom>
          <a:solidFill>
            <a:srgbClr val="F6B73C"/>
          </a:solidFill>
          <a:ln>
            <a:solidFill>
              <a:srgbClr val="F6B73C">
                <a:alpha val="0"/>
              </a:srgbClr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07131F"/>
                </a:solidFill>
              </a:rPr>
              <a:t>Proverbios 17:15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2971800" y="4654296"/>
            <a:ext cx="3063240" cy="25603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Condenar al justo o justificar al impío es abominación.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263640" y="1755648"/>
            <a:ext cx="2103120" cy="310896"/>
          </a:xfrm>
          <a:prstGeom prst="rect">
            <a:avLst/>
          </a:prstGeom>
          <a:solidFill>
            <a:srgbClr val="F6B73C"/>
          </a:solidFill>
          <a:ln>
            <a:solidFill>
              <a:srgbClr val="F6B73C">
                <a:alpha val="0"/>
              </a:srgbClr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07131F"/>
                </a:solidFill>
              </a:rPr>
              <a:t>Romanos 2:6</a:t>
            </a:r>
            <a:endParaRPr lang="en-US" sz="880" dirty="0"/>
          </a:p>
        </p:txBody>
      </p:sp>
      <p:sp>
        <p:nvSpPr>
          <p:cNvPr id="17" name="Text 15"/>
          <p:cNvSpPr/>
          <p:nvPr/>
        </p:nvSpPr>
        <p:spPr>
          <a:xfrm>
            <a:off x="8503920" y="1773936"/>
            <a:ext cx="3063240" cy="25603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Dios pagará conforme a las obras.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263640" y="2715768"/>
            <a:ext cx="2103120" cy="310896"/>
          </a:xfrm>
          <a:prstGeom prst="rect">
            <a:avLst/>
          </a:prstGeom>
          <a:solidFill>
            <a:srgbClr val="F6B73C"/>
          </a:solidFill>
          <a:ln>
            <a:solidFill>
              <a:srgbClr val="F6B73C">
                <a:alpha val="0"/>
              </a:srgbClr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07131F"/>
                </a:solidFill>
              </a:rPr>
              <a:t>Romanos 3:25-26</a:t>
            </a:r>
            <a:endParaRPr lang="en-US" sz="880" dirty="0"/>
          </a:p>
        </p:txBody>
      </p:sp>
      <p:sp>
        <p:nvSpPr>
          <p:cNvPr id="19" name="Text 17"/>
          <p:cNvSpPr/>
          <p:nvPr/>
        </p:nvSpPr>
        <p:spPr>
          <a:xfrm>
            <a:off x="8503920" y="2734056"/>
            <a:ext cx="3063240" cy="25603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Dios es justo y justifica al que cree en Jesús.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263640" y="3675888"/>
            <a:ext cx="2103120" cy="310896"/>
          </a:xfrm>
          <a:prstGeom prst="rect">
            <a:avLst/>
          </a:prstGeom>
          <a:solidFill>
            <a:srgbClr val="F6B73C"/>
          </a:solidFill>
          <a:ln>
            <a:solidFill>
              <a:srgbClr val="F6B73C">
                <a:alpha val="0"/>
              </a:srgbClr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07131F"/>
                </a:solidFill>
              </a:rPr>
              <a:t>Hechos 17:31</a:t>
            </a:r>
            <a:endParaRPr lang="en-US" sz="880" dirty="0"/>
          </a:p>
        </p:txBody>
      </p:sp>
      <p:sp>
        <p:nvSpPr>
          <p:cNvPr id="21" name="Text 19"/>
          <p:cNvSpPr/>
          <p:nvPr/>
        </p:nvSpPr>
        <p:spPr>
          <a:xfrm>
            <a:off x="8503920" y="3694176"/>
            <a:ext cx="3063240" cy="25603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Dios juzgará al mundo con justicia.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263640" y="4636008"/>
            <a:ext cx="2103120" cy="310896"/>
          </a:xfrm>
          <a:prstGeom prst="rect">
            <a:avLst/>
          </a:prstGeom>
          <a:solidFill>
            <a:srgbClr val="F6B73C"/>
          </a:solidFill>
          <a:ln>
            <a:solidFill>
              <a:srgbClr val="F6B73C">
                <a:alpha val="0"/>
              </a:srgbClr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07131F"/>
                </a:solidFill>
              </a:rPr>
              <a:t>1 Juan 1:9</a:t>
            </a:r>
            <a:endParaRPr lang="en-US" sz="880" dirty="0"/>
          </a:p>
        </p:txBody>
      </p:sp>
      <p:sp>
        <p:nvSpPr>
          <p:cNvPr id="23" name="Text 21"/>
          <p:cNvSpPr/>
          <p:nvPr/>
        </p:nvSpPr>
        <p:spPr>
          <a:xfrm>
            <a:off x="8503920" y="4654296"/>
            <a:ext cx="3063240" cy="25603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</a:rPr>
              <a:t>Dios perdona siendo fiel y justo.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1828800" y="5715000"/>
            <a:ext cx="8549640" cy="50292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buscamos sólo “saber textos”. Buscamos ver cómo Dios se revela: santo, recto, fiel y verdadero.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TEXTO CENTRAL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6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6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640080" y="914400"/>
            <a:ext cx="10927080" cy="411480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Deuteronomio 32:4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1463040"/>
            <a:ext cx="10927080" cy="114300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“Él es la Roca, cuya obra es perfecta, porque todos sus caminos son rectitud; Dios de verdad, y sin ninguna iniquidad en él; es justo y recto.”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22960" y="3063240"/>
            <a:ext cx="3154680" cy="1143000"/>
          </a:xfrm>
          <a:prstGeom prst="rect">
            <a:avLst/>
          </a:prstGeom>
          <a:solidFill>
            <a:srgbClr val="0B1E2D"/>
          </a:solidFill>
          <a:ln w="12700">
            <a:solidFill>
              <a:srgbClr val="3B82F6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ROCA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firme, no caprichoso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617720" y="3063240"/>
            <a:ext cx="3154680" cy="1143000"/>
          </a:xfrm>
          <a:prstGeom prst="rect">
            <a:avLst/>
          </a:prstGeom>
          <a:solidFill>
            <a:srgbClr val="0B1E2D"/>
          </a:solidFill>
          <a:ln w="12700">
            <a:solidFill>
              <a:srgbClr val="31B96E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RECTITUD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sus caminos son correctos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8412480" y="3063240"/>
            <a:ext cx="3154680" cy="114300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 MALDAD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hay injusticia en Él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280160" y="4892040"/>
            <a:ext cx="9601200" cy="68580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Pregunta clave: si Dios no tiene maldad, ¿puede juzgar mal alguna vez?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JUSTICIA, NO JUSTICIA E INJUSTICIA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7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7</a:t>
            </a:r>
            <a:endParaRPr lang="en-US" sz="580" dirty="0"/>
          </a:p>
        </p:txBody>
      </p:sp>
      <p:sp>
        <p:nvSpPr>
          <p:cNvPr id="7" name="Text 5"/>
          <p:cNvSpPr/>
          <p:nvPr/>
        </p:nvSpPr>
        <p:spPr>
          <a:xfrm>
            <a:off x="640080" y="1051560"/>
            <a:ext cx="3429000" cy="457200"/>
          </a:xfrm>
          <a:prstGeom prst="rect">
            <a:avLst/>
          </a:prstGeom>
          <a:solidFill>
            <a:srgbClr val="31B96E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JUSTICIA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40080" y="1645920"/>
            <a:ext cx="3429000" cy="187452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000000"/>
                </a:solidFill>
                <a:latin typeface="Aptos"/>
              </a:rPr>
              <a:t>Reconocer la verdad y actuar rectamente.</a:t>
            </a:r>
            <a:endParaRPr lang="en-US" sz="1550" dirty="0"/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500">
                <a:solidFill>
                  <a:srgbClr val="000000"/>
                </a:solidFill>
                <a:latin typeface="Aptos"/>
              </a:rPr>
              <a:t>Ejemplo: devolver lo ajeno, corregir con verdad, proteger al inocente.</a:t>
            </a:r>
          </a:p>
        </p:txBody>
      </p:sp>
      <p:sp>
        <p:nvSpPr>
          <p:cNvPr id="9" name="Text 7"/>
          <p:cNvSpPr/>
          <p:nvPr/>
        </p:nvSpPr>
        <p:spPr>
          <a:xfrm>
            <a:off x="4434840" y="1051560"/>
            <a:ext cx="3429000" cy="457200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7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JUSTICIA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434840" y="1645920"/>
            <a:ext cx="3429000" cy="187452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000000"/>
                </a:solidFill>
                <a:latin typeface="Aptos"/>
              </a:rPr>
              <a:t>No aplicar juicio cuando correspondía.</a:t>
            </a:r>
            <a:endParaRPr lang="en-US" sz="1550" dirty="0"/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500">
                <a:solidFill>
                  <a:srgbClr val="000000"/>
                </a:solidFill>
                <a:latin typeface="Aptos"/>
              </a:rPr>
              <a:t>Ejemplo: “yo vi el mal, pero no quise decir nada”. Es pasividad culpable.</a:t>
            </a:r>
          </a:p>
        </p:txBody>
      </p:sp>
      <p:sp>
        <p:nvSpPr>
          <p:cNvPr id="11" name="Text 9"/>
          <p:cNvSpPr/>
          <p:nvPr/>
        </p:nvSpPr>
        <p:spPr>
          <a:xfrm>
            <a:off x="8229600" y="1051560"/>
            <a:ext cx="3429000" cy="457200"/>
          </a:xfrm>
          <a:prstGeom prst="rect">
            <a:avLst/>
          </a:prstGeom>
          <a:solidFill>
            <a:srgbClr val="F05B50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INJUSTICIA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229600" y="1645920"/>
            <a:ext cx="3429000" cy="187452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sz="1500">
                <a:solidFill>
                  <a:srgbClr val="000000"/>
                </a:solidFill>
                <a:latin typeface="Aptos"/>
              </a:rPr>
              <a:t>Torcer el juicio.</a:t>
            </a:r>
            <a:endParaRPr lang="en-US" sz="1550" dirty="0"/>
          </a:p>
          <a:p>
            <a:r>
              <a:rPr sz="1500">
                <a:solidFill>
                  <a:srgbClr val="000000"/>
                </a:solidFill>
                <a:latin typeface="Aptos"/>
              </a:rPr>
              <a:t>Ejemplo: culpar al inocente, defender al culpable o favorecer al amigo.</a:t>
            </a:r>
          </a:p>
        </p:txBody>
      </p:sp>
      <p:pic>
        <p:nvPicPr>
          <p:cNvPr id="13" name="Image 0" descr="/mnt/data/a_wide_cinematic_3d_voxel_minecraft_style_scene_a_batch_7.png"/>
          <p:cNvPicPr>
            <a:picLocks noChangeAspect="1"/>
          </p:cNvPicPr>
          <p:nvPr/>
        </p:nvPicPr>
        <p:blipFill>
          <a:blip r:embed="rId3"/>
          <a:srcRect t="22000" r="-81541" b="23000"/>
          <a:stretch/>
        </p:blipFill>
        <p:spPr>
          <a:xfrm>
            <a:off x="1143000" y="3913632"/>
            <a:ext cx="9921240" cy="169164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143000" y="5806440"/>
            <a:ext cx="9921240" cy="41148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600" b="1">
                <a:solidFill>
                  <a:srgbClr val="000000"/>
                </a:solidFill>
                <a:latin typeface="Aptos"/>
              </a:rPr>
              <a:t>Preambulo clave: Dios nunca es indiferente al mal y nunca tuerce el juicio. Él siempre juzga según la verdad.</a:t>
            </a:r>
            <a:endParaRPr lang="en-US" sz="127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ILUSTREMOS: EL ÁRBITRO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8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8</a:t>
            </a:r>
            <a:endParaRPr lang="en-US" sz="580" dirty="0"/>
          </a:p>
        </p:txBody>
      </p:sp>
      <p:pic>
        <p:nvPicPr>
          <p:cNvPr id="7" name="Image 0" descr="/mnt/data/a_bright_colorful_3d_voxel_blocky_cuboid_minecra_batch_5.png"/>
          <p:cNvPicPr>
            <a:picLocks noChangeAspect="1"/>
          </p:cNvPicPr>
          <p:nvPr/>
        </p:nvPicPr>
        <p:blipFill>
          <a:blip r:embed="rId3"/>
          <a:srcRect l="12251" r="12251"/>
          <a:stretch/>
        </p:blipFill>
        <p:spPr>
          <a:xfrm>
            <a:off x="640080" y="1051560"/>
            <a:ext cx="5029200" cy="3749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89320" y="1051560"/>
            <a:ext cx="5440680" cy="411480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71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Imagina un partido: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5989320" y="1627632"/>
            <a:ext cx="5440680" cy="2103120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Un jugador empuja fuerte.</a:t>
            </a:r>
            <a:endParaRPr lang="en-US" sz="2000" dirty="0"/>
          </a:p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El árbitro vio la falta.</a:t>
            </a:r>
            <a:endParaRPr lang="en-US" sz="2000" dirty="0"/>
          </a:p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No cobra nada porque el jugador es su amigo.</a:t>
            </a:r>
            <a:endParaRPr lang="en-US" sz="2000" dirty="0"/>
          </a:p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/>
          </a:p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¿Qué pasó?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5989320" y="4023360"/>
            <a:ext cx="5440680" cy="86868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fue justicia.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fue sólo “ser buena onda”.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Fue torcer el juicio.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40080" y="5303520"/>
            <a:ext cx="10789920" cy="68580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Punto para pensar: la verdadera justicia no cambia por amistad, miedo, presión o conveniencia.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3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228600"/>
            <a:ext cx="8412480" cy="320040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sz="1800" b="1">
                <a:solidFill>
                  <a:srgbClr val="FFFFFF"/>
                </a:solidFill>
                <a:latin typeface="Aptos"/>
              </a:rPr>
              <a:t>ACTIVIDAD: VOTACIÓN A MANO ALZADA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20040" y="603504"/>
            <a:ext cx="2286000" cy="0"/>
          </a:xfrm>
          <a:prstGeom prst="line">
            <a:avLst/>
          </a:prstGeom>
          <a:noFill/>
          <a:ln w="17780">
            <a:solidFill>
              <a:srgbClr val="F6B73C"/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320040" y="6510528"/>
            <a:ext cx="11475720" cy="0"/>
          </a:xfrm>
          <a:prstGeom prst="line">
            <a:avLst/>
          </a:prstGeom>
          <a:noFill/>
          <a:ln w="8890">
            <a:solidFill>
              <a:srgbClr val="F6B73C">
                <a:alpha val="90000"/>
              </a:srgbClr>
            </a:solidFill>
            <a:prstDash val="solid"/>
          </a:ln>
        </p:spPr>
        <p:txBody>
          <a:bodyPr wrap="square" lIns="36576" tIns="18288" rIns="36576" bIns="18288" anchor="t">
            <a:normAutofit/>
          </a:bodyPr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" y="6565392"/>
            <a:ext cx="73152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>
              <a:buNone/>
            </a:pPr>
            <a:r>
              <a:rPr lang="en-US" sz="580" dirty="0">
                <a:solidFill>
                  <a:srgbClr val="B6C9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Serie los atributos de Dios · La justicia de Dios · 9</a:t>
            </a:r>
            <a:endParaRPr lang="en-US" sz="580" dirty="0"/>
          </a:p>
        </p:txBody>
      </p:sp>
      <p:sp>
        <p:nvSpPr>
          <p:cNvPr id="6" name="Text 4"/>
          <p:cNvSpPr/>
          <p:nvPr/>
        </p:nvSpPr>
        <p:spPr>
          <a:xfrm>
            <a:off x="11658600" y="6547104"/>
            <a:ext cx="228600" cy="164592"/>
          </a:xfrm>
          <a:prstGeom prst="rect">
            <a:avLst/>
          </a:prstGeom>
          <a:noFill/>
          <a:ln/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r">
              <a:buNone/>
            </a:pPr>
            <a:r>
              <a:rPr lang="en-US" sz="580" dirty="0">
                <a:solidFill>
                  <a:srgbClr val="F6B73C"/>
                </a:solidFill>
              </a:rPr>
              <a:t>9</a:t>
            </a:r>
            <a:endParaRPr lang="en-US" sz="580" dirty="0"/>
          </a:p>
        </p:txBody>
      </p:sp>
      <p:pic>
        <p:nvPicPr>
          <p:cNvPr id="7" name="Image 0" descr="/mnt/data/a_bright_colorful_3d_blocky_minecraft_like_clas_batch_9.png"/>
          <p:cNvPicPr>
            <a:picLocks noChangeAspect="1"/>
          </p:cNvPicPr>
          <p:nvPr/>
        </p:nvPicPr>
        <p:blipFill>
          <a:blip r:embed="rId3"/>
          <a:srcRect l="8781" r="8781"/>
          <a:stretch/>
        </p:blipFill>
        <p:spPr>
          <a:xfrm>
            <a:off x="6492240" y="914400"/>
            <a:ext cx="4754880" cy="32461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914400"/>
            <a:ext cx="5440680" cy="438912"/>
          </a:xfrm>
          <a:prstGeom prst="rect">
            <a:avLst/>
          </a:prstGeom>
          <a:solidFill>
            <a:srgbClr val="FFF8EA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buNone/>
            </a:pPr>
            <a:r>
              <a:rPr sz="2100" b="1">
                <a:solidFill>
                  <a:srgbClr val="000000"/>
                </a:solidFill>
                <a:latin typeface="Aptos"/>
              </a:rPr>
              <a:t>No necesitamos tarjetas. Votaremos todos juntos: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22960" y="1600200"/>
            <a:ext cx="1554480" cy="594360"/>
          </a:xfrm>
          <a:prstGeom prst="rect">
            <a:avLst/>
          </a:prstGeom>
          <a:solidFill>
            <a:srgbClr val="31B96E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600" b="1">
                <a:solidFill>
                  <a:srgbClr val="000000"/>
                </a:solidFill>
                <a:latin typeface="Aptos"/>
              </a:rPr>
              <a:t>A</a:t>
            </a:r>
            <a:endParaRPr lang="en-US" sz="1600" dirty="0"/>
          </a:p>
          <a:p>
            <a:pPr algn="ctr"/>
            <a:r>
              <a:rPr sz="1600" b="1">
                <a:solidFill>
                  <a:srgbClr val="000000"/>
                </a:solidFill>
                <a:latin typeface="Aptos"/>
              </a:rPr>
              <a:t>JUSTICIA</a:t>
            </a:r>
          </a:p>
        </p:txBody>
      </p:sp>
      <p:sp>
        <p:nvSpPr>
          <p:cNvPr id="10" name="Text 7"/>
          <p:cNvSpPr/>
          <p:nvPr/>
        </p:nvSpPr>
        <p:spPr>
          <a:xfrm>
            <a:off x="2697480" y="1600200"/>
            <a:ext cx="1554480" cy="594360"/>
          </a:xfrm>
          <a:prstGeom prst="rect">
            <a:avLst/>
          </a:prstGeom>
          <a:solidFill>
            <a:srgbClr val="F6B73C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500" b="1">
                <a:solidFill>
                  <a:srgbClr val="000000"/>
                </a:solidFill>
                <a:latin typeface="Aptos"/>
              </a:rPr>
              <a:t>B</a:t>
            </a:r>
            <a:endParaRPr lang="en-US" sz="1400" dirty="0"/>
          </a:p>
          <a:p>
            <a:pPr algn="ctr"/>
            <a:r>
              <a:rPr sz="1500" b="1">
                <a:solidFill>
                  <a:srgbClr val="000000"/>
                </a:solidFill>
                <a:latin typeface="Aptos"/>
              </a:rPr>
              <a:t>NO JUSTICIA</a:t>
            </a:r>
          </a:p>
        </p:txBody>
      </p:sp>
      <p:sp>
        <p:nvSpPr>
          <p:cNvPr id="11" name="Text 8"/>
          <p:cNvSpPr/>
          <p:nvPr/>
        </p:nvSpPr>
        <p:spPr>
          <a:xfrm>
            <a:off x="4572000" y="1600200"/>
            <a:ext cx="1554480" cy="594360"/>
          </a:xfrm>
          <a:prstGeom prst="rect">
            <a:avLst/>
          </a:prstGeom>
          <a:solidFill>
            <a:srgbClr val="F05B50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buNone/>
            </a:pPr>
            <a:r>
              <a:rPr sz="1500" b="1">
                <a:solidFill>
                  <a:srgbClr val="000000"/>
                </a:solidFill>
                <a:latin typeface="Aptos"/>
              </a:rPr>
              <a:t>C</a:t>
            </a:r>
            <a:endParaRPr lang="en-US" sz="1400" dirty="0"/>
          </a:p>
          <a:p>
            <a:pPr algn="ctr"/>
            <a:r>
              <a:rPr sz="1500" b="1">
                <a:solidFill>
                  <a:srgbClr val="000000"/>
                </a:solidFill>
                <a:latin typeface="Aptos"/>
              </a:rPr>
              <a:t>INJUSTICIA</a:t>
            </a:r>
          </a:p>
        </p:txBody>
      </p:sp>
      <p:sp>
        <p:nvSpPr>
          <p:cNvPr id="12" name="Text 9"/>
          <p:cNvSpPr/>
          <p:nvPr/>
        </p:nvSpPr>
        <p:spPr>
          <a:xfrm>
            <a:off x="685800" y="2560320"/>
            <a:ext cx="5440680" cy="1828800"/>
          </a:xfrm>
          <a:prstGeom prst="rect">
            <a:avLst/>
          </a:prstGeom>
          <a:solidFill>
            <a:srgbClr val="FFF4DD"/>
          </a:solidFill>
          <a:ln w="12700">
            <a:solidFill>
              <a:srgbClr val="FFF4DD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800">
                <a:solidFill>
                  <a:srgbClr val="000000"/>
                </a:solidFill>
                <a:latin typeface="Aptos"/>
              </a:rPr>
              <a:t>Reglas simples:</a:t>
            </a:r>
            <a:endParaRPr lang="en-US" sz="1700" dirty="0"/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rgbClr val="000000"/>
                </a:solidFill>
                <a:latin typeface="Aptos"/>
              </a:rPr>
              <a:t>1. Escuchen el caso.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rgbClr val="000000"/>
                </a:solidFill>
                <a:latin typeface="Aptos"/>
              </a:rPr>
              <a:t>2. Levanten la mano por A, B o C.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rgbClr val="000000"/>
                </a:solidFill>
                <a:latin typeface="Aptos"/>
              </a:rPr>
              <a:t>3. Dos niños explican en una frase.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rgbClr val="000000"/>
                </a:solidFill>
                <a:latin typeface="Aptos"/>
              </a:rPr>
              <a:t>4. El profesor conecta la respuesta con la Biblia.</a:t>
            </a:r>
          </a:p>
        </p:txBody>
      </p:sp>
      <p:sp>
        <p:nvSpPr>
          <p:cNvPr id="13" name="Text 10"/>
          <p:cNvSpPr/>
          <p:nvPr/>
        </p:nvSpPr>
        <p:spPr>
          <a:xfrm>
            <a:off x="1828800" y="5166360"/>
            <a:ext cx="8549640" cy="777240"/>
          </a:xfrm>
          <a:prstGeom prst="rect">
            <a:avLst/>
          </a:prstGeom>
          <a:solidFill>
            <a:srgbClr val="0B1E2D"/>
          </a:solidFill>
          <a:ln w="12700">
            <a:solidFill>
              <a:srgbClr val="F6B73C"/>
            </a:solidFill>
          </a:ln>
        </p:spPr>
        <p:txBody>
          <a:bodyPr wrap="square" lIns="36576" tIns="18288" rIns="36576" bIns="18288" rtlCol="0" anchor="t">
            <a:normAutofit/>
          </a:bodyPr>
          <a:lstStyle/>
          <a:p>
            <a:pPr marL="0" indent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700" b="1">
                <a:solidFill>
                  <a:srgbClr val="FFFFFF"/>
                </a:solidFill>
                <a:latin typeface="Aptos"/>
              </a:rPr>
              <a:t>Pregunta guía:</a:t>
            </a:r>
            <a:endParaRPr lang="en-US" sz="1550" dirty="0"/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Aptos"/>
              </a:rPr>
              <a:t>¿Se está haciendo lo recto, se está ignorando lo que debía corregirse, o se está torciendo el juicio?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2461</Words>
  <Application>Microsoft Office PowerPoint</Application>
  <PresentationFormat>Panorámica</PresentationFormat>
  <Paragraphs>353</Paragraphs>
  <Slides>25</Slides>
  <Notes>25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Serie los atributos de Dios - La justicia de Dios</dc:title>
  <dc:subject>Serie los atributos de Dios - Justicia de Dios</dc:subject>
  <dc:creator>OpenAI</dc:creator>
  <cp:lastModifiedBy>jose luis avenda�o mendez</cp:lastModifiedBy>
  <cp:revision>1</cp:revision>
  <dcterms:created xsi:type="dcterms:W3CDTF">2026-07-24T03:03:00Z</dcterms:created>
  <dcterms:modified xsi:type="dcterms:W3CDTF">2026-08-15T22:15:31Z</dcterms:modified>
</cp:coreProperties>
</file>