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7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avenda�o mendez" userId="39b0e45515e20cf0" providerId="LiveId" clId="{0A7A2612-C40D-471C-81D9-64BEE13EC7B3}"/>
    <pc:docChg chg="undo custSel delSld modSld">
      <pc:chgData name="jose luis avenda�o mendez" userId="39b0e45515e20cf0" providerId="LiveId" clId="{0A7A2612-C40D-471C-81D9-64BEE13EC7B3}" dt="2026-08-16T16:10:55.167" v="58" actId="20577"/>
      <pc:docMkLst>
        <pc:docMk/>
      </pc:docMkLst>
      <pc:sldChg chg="modSp mod">
        <pc:chgData name="jose luis avenda�o mendez" userId="39b0e45515e20cf0" providerId="LiveId" clId="{0A7A2612-C40D-471C-81D9-64BEE13EC7B3}" dt="2026-08-16T16:10:55.167" v="58" actId="20577"/>
        <pc:sldMkLst>
          <pc:docMk/>
          <pc:sldMk cId="0" sldId="256"/>
        </pc:sldMkLst>
        <pc:spChg chg="mod">
          <ac:chgData name="jose luis avenda�o mendez" userId="39b0e45515e20cf0" providerId="LiveId" clId="{0A7A2612-C40D-471C-81D9-64BEE13EC7B3}" dt="2026-08-16T16:10:55.167" v="58" actId="20577"/>
          <ac:spMkLst>
            <pc:docMk/>
            <pc:sldMk cId="0" sldId="256"/>
            <ac:spMk id="6" creationId="{00000000-0000-0000-0000-000000000000}"/>
          </ac:spMkLst>
        </pc:spChg>
      </pc:sldChg>
      <pc:sldChg chg="delSp modSp mod">
        <pc:chgData name="jose luis avenda�o mendez" userId="39b0e45515e20cf0" providerId="LiveId" clId="{0A7A2612-C40D-471C-81D9-64BEE13EC7B3}" dt="2026-08-15T22:15:58.032" v="2" actId="478"/>
        <pc:sldMkLst>
          <pc:docMk/>
          <pc:sldMk cId="0" sldId="260"/>
        </pc:sldMkLst>
        <pc:spChg chg="del">
          <ac:chgData name="jose luis avenda�o mendez" userId="39b0e45515e20cf0" providerId="LiveId" clId="{0A7A2612-C40D-471C-81D9-64BEE13EC7B3}" dt="2026-08-15T22:15:52.578" v="0" actId="478"/>
          <ac:spMkLst>
            <pc:docMk/>
            <pc:sldMk cId="0" sldId="260"/>
            <ac:spMk id="25" creationId="{00000000-0000-0000-0000-000000000000}"/>
          </ac:spMkLst>
        </pc:spChg>
        <pc:spChg chg="del mod">
          <ac:chgData name="jose luis avenda�o mendez" userId="39b0e45515e20cf0" providerId="LiveId" clId="{0A7A2612-C40D-471C-81D9-64BEE13EC7B3}" dt="2026-08-15T22:15:58.032" v="2" actId="478"/>
          <ac:spMkLst>
            <pc:docMk/>
            <pc:sldMk cId="0" sldId="260"/>
            <ac:spMk id="26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15T22:16:13.959" v="5" actId="404"/>
        <pc:sldMkLst>
          <pc:docMk/>
          <pc:sldMk cId="0" sldId="261"/>
        </pc:sldMkLst>
        <pc:spChg chg="mod">
          <ac:chgData name="jose luis avenda�o mendez" userId="39b0e45515e20cf0" providerId="LiveId" clId="{0A7A2612-C40D-471C-81D9-64BEE13EC7B3}" dt="2026-08-15T22:16:13.959" v="5" actId="404"/>
          <ac:spMkLst>
            <pc:docMk/>
            <pc:sldMk cId="0" sldId="261"/>
            <ac:spMk id="9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15T22:16:26.080" v="6" actId="14100"/>
        <pc:sldMkLst>
          <pc:docMk/>
          <pc:sldMk cId="0" sldId="262"/>
        </pc:sldMkLst>
        <pc:spChg chg="mod">
          <ac:chgData name="jose luis avenda�o mendez" userId="39b0e45515e20cf0" providerId="LiveId" clId="{0A7A2612-C40D-471C-81D9-64BEE13EC7B3}" dt="2026-08-15T22:16:26.080" v="6" actId="14100"/>
          <ac:spMkLst>
            <pc:docMk/>
            <pc:sldMk cId="0" sldId="262"/>
            <ac:spMk id="17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15T22:16:38.660" v="7" actId="14100"/>
        <pc:sldMkLst>
          <pc:docMk/>
          <pc:sldMk cId="0" sldId="264"/>
        </pc:sldMkLst>
        <pc:spChg chg="mod">
          <ac:chgData name="jose luis avenda�o mendez" userId="39b0e45515e20cf0" providerId="LiveId" clId="{0A7A2612-C40D-471C-81D9-64BEE13EC7B3}" dt="2026-08-15T22:16:38.660" v="7" actId="14100"/>
          <ac:spMkLst>
            <pc:docMk/>
            <pc:sldMk cId="0" sldId="264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15T22:16:56.776" v="8" actId="14100"/>
        <pc:sldMkLst>
          <pc:docMk/>
          <pc:sldMk cId="0" sldId="266"/>
        </pc:sldMkLst>
        <pc:spChg chg="mod">
          <ac:chgData name="jose luis avenda�o mendez" userId="39b0e45515e20cf0" providerId="LiveId" clId="{0A7A2612-C40D-471C-81D9-64BEE13EC7B3}" dt="2026-08-15T22:16:56.776" v="8" actId="14100"/>
          <ac:spMkLst>
            <pc:docMk/>
            <pc:sldMk cId="0" sldId="266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15T22:17:09.437" v="9" actId="14100"/>
        <pc:sldMkLst>
          <pc:docMk/>
          <pc:sldMk cId="0" sldId="268"/>
        </pc:sldMkLst>
        <pc:spChg chg="mod">
          <ac:chgData name="jose luis avenda�o mendez" userId="39b0e45515e20cf0" providerId="LiveId" clId="{0A7A2612-C40D-471C-81D9-64BEE13EC7B3}" dt="2026-08-15T22:17:09.437" v="9" actId="14100"/>
          <ac:spMkLst>
            <pc:docMk/>
            <pc:sldMk cId="0" sldId="268"/>
            <ac:spMk id="17" creationId="{00000000-0000-0000-0000-000000000000}"/>
          </ac:spMkLst>
        </pc:spChg>
      </pc:sldChg>
      <pc:sldChg chg="del">
        <pc:chgData name="jose luis avenda�o mendez" userId="39b0e45515e20cf0" providerId="LiveId" clId="{0A7A2612-C40D-471C-81D9-64BEE13EC7B3}" dt="2026-08-15T22:17:29.784" v="10" actId="2696"/>
        <pc:sldMkLst>
          <pc:docMk/>
          <pc:sldMk cId="0" sldId="273"/>
        </pc:sldMkLst>
      </pc:sldChg>
      <pc:sldChg chg="del">
        <pc:chgData name="jose luis avenda�o mendez" userId="39b0e45515e20cf0" providerId="LiveId" clId="{0A7A2612-C40D-471C-81D9-64BEE13EC7B3}" dt="2026-08-15T22:17:49.972" v="11" actId="2696"/>
        <pc:sldMkLst>
          <pc:docMk/>
          <pc:sldMk cId="0" sldId="275"/>
        </pc:sldMkLst>
      </pc:sldChg>
      <pc:sldChg chg="del">
        <pc:chgData name="jose luis avenda�o mendez" userId="39b0e45515e20cf0" providerId="LiveId" clId="{0A7A2612-C40D-471C-81D9-64BEE13EC7B3}" dt="2026-08-15T22:18:06.307" v="12" actId="2696"/>
        <pc:sldMkLst>
          <pc:docMk/>
          <pc:sldMk cId="0" sldId="278"/>
        </pc:sldMkLst>
      </pc:sldChg>
      <pc:sldChg chg="addSp delSp modSp mod">
        <pc:chgData name="jose luis avenda�o mendez" userId="39b0e45515e20cf0" providerId="LiveId" clId="{0A7A2612-C40D-471C-81D9-64BEE13EC7B3}" dt="2026-08-15T22:19:17.945" v="50" actId="1076"/>
        <pc:sldMkLst>
          <pc:docMk/>
          <pc:sldMk cId="0" sldId="279"/>
        </pc:sldMkLst>
        <pc:spChg chg="add del">
          <ac:chgData name="jose luis avenda�o mendez" userId="39b0e45515e20cf0" providerId="LiveId" clId="{0A7A2612-C40D-471C-81D9-64BEE13EC7B3}" dt="2026-08-15T22:18:40.981" v="15" actId="478"/>
          <ac:spMkLst>
            <pc:docMk/>
            <pc:sldMk cId="0" sldId="279"/>
            <ac:spMk id="3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15T22:19:17.945" v="50" actId="1076"/>
          <ac:spMkLst>
            <pc:docMk/>
            <pc:sldMk cId="0" sldId="279"/>
            <ac:spMk id="4" creationId="{00000000-0000-0000-0000-000000000000}"/>
          </ac:spMkLst>
        </pc:spChg>
        <pc:spChg chg="del mod">
          <ac:chgData name="jose luis avenda�o mendez" userId="39b0e45515e20cf0" providerId="LiveId" clId="{0A7A2612-C40D-471C-81D9-64BEE13EC7B3}" dt="2026-08-15T22:18:43.061" v="16" actId="478"/>
          <ac:spMkLst>
            <pc:docMk/>
            <pc:sldMk cId="0" sldId="279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cinematic_glowing_sunrise_sunset_scene_in_1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4389120" cy="6858000"/>
          </a:xfrm>
          <a:prstGeom prst="rect">
            <a:avLst/>
          </a:prstGeom>
          <a:solidFill>
            <a:srgbClr val="061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11480" y="164592"/>
            <a:ext cx="2148840" cy="20116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73736"/>
            <a:ext cx="2057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SERIE LOS ATRIBUTOS DE DIOS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143000"/>
            <a:ext cx="3657600" cy="19202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3100" b="1" dirty="0">
                <a:solidFill>
                  <a:srgbClr val="F5F5F0"/>
                </a:solidFill>
                <a:latin typeface="Arial"/>
              </a:rPr>
              <a:t>EL </a:t>
            </a:r>
            <a:r>
              <a:rPr sz="3100" b="1" dirty="0">
                <a:solidFill>
                  <a:srgbClr val="F5F5F0"/>
                </a:solidFill>
                <a:latin typeface="Arial"/>
              </a:rPr>
              <a:t>AMOR</a:t>
            </a:r>
          </a:p>
          <a:p>
            <a:pPr algn="l">
              <a:spcAft>
                <a:spcPts val="0"/>
              </a:spcAft>
            </a:pPr>
            <a:r>
              <a:rPr sz="3100" b="1" dirty="0">
                <a:solidFill>
                  <a:srgbClr val="F5F5F0"/>
                </a:solidFill>
                <a:latin typeface="Arial"/>
              </a:rPr>
              <a:t>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3364992"/>
            <a:ext cx="3566160" cy="9144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F7F3E8"/>
                </a:solidFill>
                <a:latin typeface="Arial"/>
              </a:rPr>
              <a:t>Dios se da a sí mismo a los demás; es amoroso y busca el bien.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4160520"/>
            <a:ext cx="3566160" cy="10972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D5DCE6"/>
                </a:solidFill>
                <a:latin typeface="Arial"/>
              </a:rPr>
              <a:t>Lección para niños de 10 a 13 años</a:t>
            </a:r>
          </a:p>
          <a:p>
            <a:pPr algn="l">
              <a:spcAft>
                <a:spcPts val="0"/>
              </a:spcAft>
            </a:pPr>
            <a:r>
              <a:rPr sz="1300" b="0">
                <a:solidFill>
                  <a:srgbClr val="D5DCE6"/>
                </a:solidFill>
                <a:latin typeface="Arial"/>
              </a:rPr>
              <a:t>Con enfoque en el evangelio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508760" cy="201168"/>
          </a:xfrm>
          <a:prstGeom prst="rect">
            <a:avLst/>
          </a:prstGeom>
          <a:solidFill>
            <a:srgbClr val="EF53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41731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PREGUNTA DIFÍCIL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200" b="1">
                <a:solidFill>
                  <a:srgbClr val="F5F5F0"/>
                </a:solidFill>
                <a:latin typeface="Arial"/>
              </a:rPr>
              <a:t>SI DIOS ABORRECE EL PECADO, ¿CÓMO PUEDE AMAR AL PECADOR?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EF53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77240" y="1371600"/>
            <a:ext cx="4846320" cy="128016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EF53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1645920"/>
            <a:ext cx="4480560" cy="7315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300" b="1">
                <a:solidFill>
                  <a:srgbClr val="102038"/>
                </a:solidFill>
                <a:latin typeface="Arial"/>
              </a:rPr>
              <a:t>La respuesta NO es que Dios deje de ser santo.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926080"/>
            <a:ext cx="4846320" cy="141732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32688" y="3182112"/>
            <a:ext cx="4526280" cy="82296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La respuesta es que Dios, en amor, envía a Cristo para tratar realmente con el pecado y rescatar al pecador.</a:t>
            </a:r>
          </a:p>
        </p:txBody>
      </p:sp>
      <p:pic>
        <p:nvPicPr>
          <p:cNvPr id="10" name="Picture 9" descr="a_colorful_3d_lego_roblox_like_stylized_scene_set_5_batch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80" y="1188720"/>
            <a:ext cx="5532120" cy="379476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63040" y="5074920"/>
            <a:ext cx="9326880" cy="47548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700784" y="5184648"/>
            <a:ext cx="882396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102038"/>
                </a:solidFill>
                <a:latin typeface="Arial"/>
              </a:rPr>
              <a:t>La cruz responde: Dios ama al pecador, pero no deja el pecado impune.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EVANGELIO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DIOS MOSTRÓ SU AMOR EN CRISTO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4480560" cy="54864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04672" y="1298448"/>
            <a:ext cx="4160520" cy="2286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02038"/>
                </a:solidFill>
                <a:latin typeface="Arial"/>
              </a:rPr>
              <a:t>Juan 3:16 · Romanos 5:8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828800"/>
            <a:ext cx="4480560" cy="260604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41248" y="2029968"/>
            <a:ext cx="4069080" cy="219456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F5F5F0"/>
                </a:solidFill>
                <a:latin typeface="Arial"/>
              </a:rPr>
              <a:t>Dios amó y dio a su Hijo.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5F5F0"/>
                </a:solidFill>
                <a:latin typeface="Arial"/>
              </a:rPr>
              <a:t>Cristo murió por nosotros cuando todavía éramos pecadores.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5F5F0"/>
                </a:solidFill>
                <a:latin typeface="Arial"/>
              </a:rPr>
              <a:t>Dios no esperó a que mejoráramos para empezar a amarnos.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5F5F0"/>
                </a:solidFill>
                <a:latin typeface="Arial"/>
              </a:rPr>
              <a:t>El amor vino hacia enemigos culpables para hacerlos hijos.</a:t>
            </a:r>
          </a:p>
        </p:txBody>
      </p:sp>
      <p:pic>
        <p:nvPicPr>
          <p:cNvPr id="10" name="Picture 9" descr="a_colorful_3d_lego_roblox_like_stylized_scene_set_5_batch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560" y="1143000"/>
            <a:ext cx="5943600" cy="361188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868680" y="4892040"/>
            <a:ext cx="10698480" cy="82296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78992" y="5102352"/>
            <a:ext cx="1024128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La demostración más alta del amor de Dios no es un sentimiento en el aire: es Cristo entregado por pecadores.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777240" cy="20116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6858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LA CRUZ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EN LA CRUZ: AMOR QUE SE ENTREGA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58368" y="1097280"/>
            <a:ext cx="4343400" cy="54864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261872"/>
            <a:ext cx="4023360" cy="2286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02038"/>
                </a:solidFill>
                <a:latin typeface="Arial"/>
              </a:rPr>
              <a:t>Efesios 5:2 · Gálatas 2:20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1810512"/>
            <a:ext cx="4343400" cy="25146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1993392"/>
            <a:ext cx="3977639" cy="219456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Cristo nos amó y se entregó por nosotros.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No guardó distancia del pecador.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Tomó nuestro lugar con obediencia y amor.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El amor de Cristo es personal, sacrificial y eficaz.</a:t>
            </a:r>
          </a:p>
        </p:txBody>
      </p:sp>
      <p:pic>
        <p:nvPicPr>
          <p:cNvPr id="10" name="Picture 9" descr="a_wide_cinematic_glowing_sunrise_sunset_scene_in_1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0" y="1078992"/>
            <a:ext cx="5897880" cy="393192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005840" y="5102352"/>
            <a:ext cx="10058400" cy="41148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88720" y="5202936"/>
            <a:ext cx="96926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F5F5F0"/>
                </a:solidFill>
                <a:latin typeface="Arial"/>
              </a:rPr>
              <a:t>El amor de Cristo no solo siente compasión; se entrega a sí mismo para salvar.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645920" cy="201168"/>
          </a:xfrm>
          <a:prstGeom prst="rect">
            <a:avLst/>
          </a:prstGeom>
          <a:solidFill>
            <a:srgbClr val="F062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5544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PALABRA IMPORTANTE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200" b="1">
                <a:solidFill>
                  <a:srgbClr val="F5F5F0"/>
                </a:solidFill>
                <a:latin typeface="Arial"/>
              </a:rPr>
              <a:t>PROPICIACIÓN: EL AMOR TRATA CON EL PECADO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062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13232" y="1078992"/>
            <a:ext cx="10744200" cy="96012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062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325880"/>
            <a:ext cx="10332720" cy="42062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102038"/>
                </a:solidFill>
                <a:latin typeface="Arial"/>
              </a:rPr>
              <a:t>Propiciación = sacrificio por medio del cual la culpa es tratada y la justa ira de Dios contra el pecado es satisfecha.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2423160"/>
            <a:ext cx="3291840" cy="182880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60120" y="2651760"/>
            <a:ext cx="3017520" cy="34747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Nuestra culpa era real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7552" y="3090672"/>
            <a:ext cx="2944368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No éramos “buenos en el fondo” ni merecíamos salvación.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4840" y="2423160"/>
            <a:ext cx="3291840" cy="18288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0" y="2651760"/>
            <a:ext cx="3017520" cy="34747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Cristo cargó esa culpa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9432" y="3090672"/>
            <a:ext cx="2944368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102038"/>
                </a:solidFill>
                <a:latin typeface="Arial"/>
              </a:rPr>
              <a:t>En la cruz, la justicia cayó sobre el Sustituto.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46720" y="2423160"/>
            <a:ext cx="3291840" cy="182880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183880" y="2651760"/>
            <a:ext cx="3017520" cy="34747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Por eso Dios salva con amor santo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11312" y="3090672"/>
            <a:ext cx="2944368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Perdona al creyente sin dejar el pecado sin castigo.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7280" y="4754880"/>
            <a:ext cx="9966960" cy="960120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325880" y="4956048"/>
            <a:ext cx="950976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Así se ve el amor de Dios: no niega el pecado; lo enfrenta en Cristo para rescatar al pecador.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234440" cy="20116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1430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AMOR GENERAL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DIOS AMA A TODA SU CREACIÓN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bright_cheerful_colorful_3d_lego_like_cartoon_6_batch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051560"/>
            <a:ext cx="5806440" cy="38862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583680" y="1078992"/>
            <a:ext cx="4892040" cy="356616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766560" y="1298448"/>
            <a:ext cx="4526280" cy="3017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02038"/>
                </a:solidFill>
                <a:latin typeface="Arial"/>
              </a:rPr>
              <a:t>Salmo 145:9 · Mateo 5:45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4848" y="1737360"/>
            <a:ext cx="4434840" cy="269748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Dios es bueno para con todos.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Da sol, lluvia, alimento, orden y paciencia.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Llena la creación de belleza, sustento y dones.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A esto solemos llamarle bondad común o gracia común.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9808" y="5138928"/>
            <a:ext cx="10835640" cy="43891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5248656"/>
            <a:ext cx="10515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F5F5F0"/>
                </a:solidFill>
                <a:latin typeface="Arial"/>
              </a:rPr>
              <a:t>Toda persona vive cada día rodeada de evidencias de la bondad de Dios.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417320" cy="201168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325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AMOR PARTICULAR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200" b="1">
                <a:solidFill>
                  <a:srgbClr val="F5F5F0"/>
                </a:solidFill>
                <a:latin typeface="Arial"/>
              </a:rPr>
              <a:t>PERO DIOS AMA DE FORMA PARTICULAR A SUS HIJOS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wide_warm_bright_3d_cgi_scene_in_a_lego_roblox_l_7_batch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0" y="1078992"/>
            <a:ext cx="5623560" cy="39319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94360" y="1078992"/>
            <a:ext cx="4892040" cy="36118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1298448"/>
            <a:ext cx="4526280" cy="3017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02038"/>
                </a:solidFill>
                <a:latin typeface="Arial"/>
              </a:rPr>
              <a:t>1 Juan 3:1 · Juan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1755648"/>
            <a:ext cx="4434840" cy="265176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Dios no solo da cosas: da adopción.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En Cristo llama a pecadores “mis hijos”.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Ama a su pueblo con un amor salvador, fiel y perseverante.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Perdona, guarda, corrige y lleva a casa a los suyos.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8680" y="4983480"/>
            <a:ext cx="10424160" cy="548640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97280" y="5138928"/>
            <a:ext cx="996696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102038"/>
                </a:solidFill>
                <a:latin typeface="Arial"/>
              </a:rPr>
              <a:t>No todos reciben el amor salvador; lo reciben los que están unidos a Cristo por la fe.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325880" cy="201168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23443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DISTINCIÓN ÚTIL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AMOR GENERAL Y AMOR PARTICULAR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13232" y="1143000"/>
            <a:ext cx="5303520" cy="420624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4DD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172200" y="1143000"/>
            <a:ext cx="5303520" cy="420624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13232" y="1143000"/>
            <a:ext cx="5303520" cy="457200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172200" y="1143000"/>
            <a:ext cx="5303520" cy="457200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14400" y="1261872"/>
            <a:ext cx="489204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Amor general / bondad común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5080" y="1261872"/>
            <a:ext cx="489204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Amor particular / salvador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783080"/>
            <a:ext cx="4800600" cy="310896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Dios da vida, aire y alimento.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Da sol y lluvia sobre buenos y malos.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Muestra paciencia a los hombres.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02038"/>
                </a:solidFill>
                <a:latin typeface="Arial"/>
              </a:rPr>
              <a:t>Llena la tierra de señales de su bondad.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82512" y="1783080"/>
            <a:ext cx="4754880" cy="310896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800">
                <a:solidFill>
                  <a:srgbClr val="F5F5F0"/>
                </a:solidFill>
                <a:latin typeface="Arial"/>
              </a:rPr>
              <a:t>Dios perdona pecados en Cristo.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F5F5F0"/>
                </a:solidFill>
                <a:latin typeface="Arial"/>
              </a:rPr>
              <a:t>Da nuevo corazón y adopción.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F5F5F0"/>
                </a:solidFill>
                <a:latin typeface="Arial"/>
              </a:rPr>
              <a:t>Disciplina, guarda y persevera con los suyos.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F5F5F0"/>
                </a:solidFill>
                <a:latin typeface="Arial"/>
              </a:rPr>
              <a:t>Conduce a su pueblo a la gloria.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80160" y="5577840"/>
            <a:ext cx="9555480" cy="38404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499616" y="5660136"/>
            <a:ext cx="914400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102038"/>
                </a:solidFill>
                <a:latin typeface="Arial"/>
              </a:rPr>
              <a:t>Las dos cosas son verdad: Dios es bueno con todos y salva especialmente a su pueblo en Cristo.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DISCIPLINA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EL AMOR DE DIOS TAMBIÉN CORRIGE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868680" y="1143000"/>
            <a:ext cx="10287000" cy="6858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FA7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97280" y="1344168"/>
            <a:ext cx="98755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200" b="1">
                <a:solidFill>
                  <a:srgbClr val="102038"/>
                </a:solidFill>
                <a:latin typeface="Arial"/>
              </a:rPr>
              <a:t>Hebreos 12:6 — “El Señor al que ama, disciplina”.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2194560"/>
            <a:ext cx="3154680" cy="22402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05839" y="2468880"/>
            <a:ext cx="2880360" cy="4572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No nos deja igual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3" y="3063240"/>
            <a:ext cx="2862072" cy="9144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Si Dios ama de verdad, no nos abandona al pecado.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25112" y="2194560"/>
            <a:ext cx="3154680" cy="224028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462272" y="2468880"/>
            <a:ext cx="2880360" cy="4572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Corrige para bien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71416" y="3063240"/>
            <a:ext cx="2862072" cy="9144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0">
                <a:solidFill>
                  <a:srgbClr val="F5F5F0"/>
                </a:solidFill>
                <a:latin typeface="Arial"/>
              </a:rPr>
              <a:t>La corrección no siempre se siente agradable, pero busca nuestro bien.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81544" y="2194560"/>
            <a:ext cx="3154680" cy="22402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918704" y="2468880"/>
            <a:ext cx="2880360" cy="4572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Forma hijos parecidos a Cristo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7848" y="3063240"/>
            <a:ext cx="2862072" cy="9144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El amor de Dios no solo perdona; también transforma.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11680" y="4983480"/>
            <a:ext cx="8138160" cy="502920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240280" y="5102352"/>
            <a:ext cx="768096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102038"/>
                </a:solidFill>
                <a:latin typeface="Arial"/>
              </a:rPr>
              <a:t>Pregunta simple, mano alzada: ¿es amor corregir a un niño para que no se dañe?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600200" cy="20116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5087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VERDADERO / FALSO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VOTACIÓN RÁPIDA: VERDADERO O FALSO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13232" y="1261872"/>
            <a:ext cx="8321040" cy="56692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9281160" y="1261872"/>
            <a:ext cx="2011680" cy="56692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417319"/>
            <a:ext cx="7955279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“Si algo me hace sentir bien, entonces siempre es amor.”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09760" y="1408175"/>
            <a:ext cx="155448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F5F5F0"/>
                </a:solidFill>
                <a:latin typeface="Arial"/>
              </a:rPr>
              <a:t>FALSO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2139696"/>
            <a:ext cx="8321040" cy="56692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9281160" y="2139696"/>
            <a:ext cx="2011680" cy="56692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14400" y="2295144"/>
            <a:ext cx="7955279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“El amor de Dios se ve con máxima claridad en la cruz.”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09760" y="2286000"/>
            <a:ext cx="155448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F5F5F0"/>
                </a:solidFill>
                <a:latin typeface="Arial"/>
              </a:rPr>
              <a:t>VERDADERO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3232" y="3017520"/>
            <a:ext cx="8321040" cy="56692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9281160" y="3017520"/>
            <a:ext cx="2011680" cy="56692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14400" y="3172968"/>
            <a:ext cx="7955279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“Dios ama al pecador, pero no ama el pecado.”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09760" y="3163824"/>
            <a:ext cx="155448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F5F5F0"/>
                </a:solidFill>
                <a:latin typeface="Arial"/>
              </a:rPr>
              <a:t>VERDADERO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13232" y="3895344"/>
            <a:ext cx="8321040" cy="56692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9281160" y="3895344"/>
            <a:ext cx="2011680" cy="56692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14400" y="4050791"/>
            <a:ext cx="7955279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“Dios nunca corrige a los que ama.”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09760" y="4041648"/>
            <a:ext cx="155448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F5F5F0"/>
                </a:solidFill>
                <a:latin typeface="Arial"/>
              </a:rPr>
              <a:t>FALSO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3232" y="4773168"/>
            <a:ext cx="8321040" cy="56692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9281160" y="4773168"/>
            <a:ext cx="2011680" cy="56692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14400" y="4928616"/>
            <a:ext cx="7955279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“El amor salvador de Dios se recibe en Cristo.”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09760" y="4919472"/>
            <a:ext cx="155448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F5F5F0"/>
                </a:solidFill>
                <a:latin typeface="Arial"/>
              </a:rPr>
              <a:t>VERDADERO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600200" y="5870448"/>
            <a:ext cx="905256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828800" y="5971032"/>
            <a:ext cx="859536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102038"/>
                </a:solidFill>
                <a:latin typeface="Arial"/>
              </a:rPr>
              <a:t>Objetivo: ver que el amor bíblico no es sentimentalismo; es amor santo y redentor.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19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868680" cy="201168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7772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RESUMEN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JUNTEMOS LAS PIEZAS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868680" y="1143000"/>
            <a:ext cx="384048" cy="310896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50976" y="1188720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02038"/>
                </a:solidFill>
                <a:latin typeface="Arial"/>
              </a:rPr>
              <a:t>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17320" y="1124712"/>
            <a:ext cx="9646920" cy="38404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600200" y="1207008"/>
            <a:ext cx="9281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Dios es amor; el amor empieza en Él.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8680" y="1764792"/>
            <a:ext cx="384048" cy="310896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50976" y="1810512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02038"/>
                </a:solidFill>
                <a:latin typeface="Arial"/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17320" y="1746504"/>
            <a:ext cx="9646920" cy="38404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600200" y="1828800"/>
            <a:ext cx="9281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5F5F0"/>
                </a:solidFill>
                <a:latin typeface="Arial"/>
              </a:rPr>
              <a:t>El amor de Dios no es solo emoción: actúa.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8680" y="2386584"/>
            <a:ext cx="384048" cy="310896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50976" y="243230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02038"/>
                </a:solidFill>
                <a:latin typeface="Arial"/>
              </a:rPr>
              <a:t>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417320" y="2368296"/>
            <a:ext cx="9646920" cy="38404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600200" y="2450592"/>
            <a:ext cx="9281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La palabra clave es agápē: 1 Juan 4:10 muestra un amor que actúa y se entrega.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3008376"/>
            <a:ext cx="384048" cy="310896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50976" y="3054096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02038"/>
                </a:solidFill>
                <a:latin typeface="Arial"/>
              </a:rPr>
              <a:t>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417320" y="2990088"/>
            <a:ext cx="9646920" cy="38404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600200" y="3072384"/>
            <a:ext cx="9281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5F5F0"/>
                </a:solidFill>
                <a:latin typeface="Arial"/>
              </a:rPr>
              <a:t>Dios ama santamente: no llama bueno al pecado.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8680" y="3630168"/>
            <a:ext cx="384048" cy="310896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50976" y="3675888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02038"/>
                </a:solidFill>
                <a:latin typeface="Arial"/>
              </a:rPr>
              <a:t>5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417320" y="3611880"/>
            <a:ext cx="9646920" cy="38404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600200" y="3694176"/>
            <a:ext cx="9281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En Cristo, Dios mostró su amor al entregar a su Hijo.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68680" y="4251960"/>
            <a:ext cx="384048" cy="310896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950976" y="4297680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02038"/>
                </a:solidFill>
                <a:latin typeface="Arial"/>
              </a:rPr>
              <a:t>6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417320" y="4233672"/>
            <a:ext cx="9646920" cy="384048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600200" y="4315968"/>
            <a:ext cx="9281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5F5F0"/>
                </a:solidFill>
                <a:latin typeface="Arial"/>
              </a:rPr>
              <a:t>En la cruz, el amor trató realmente con nuestra culpa.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680" y="4873752"/>
            <a:ext cx="384048" cy="310896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50976" y="4919472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02038"/>
                </a:solidFill>
                <a:latin typeface="Arial"/>
              </a:rPr>
              <a:t>7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417320" y="4855464"/>
            <a:ext cx="9646920" cy="384048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1600200" y="4937760"/>
            <a:ext cx="9281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02038"/>
                </a:solidFill>
                <a:latin typeface="Arial"/>
              </a:rPr>
              <a:t>Dios es bueno con todos, pero ama salvadoramente a sus hijos.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21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713232" cy="201168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621792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RUTA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EL HILO DE LA CLASE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1005840"/>
            <a:ext cx="4572000" cy="516636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5800" y="1170432"/>
            <a:ext cx="4114800" cy="4114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7F3E8"/>
                </a:solidFill>
                <a:latin typeface="Arial"/>
              </a:rPr>
              <a:t>Hoy vamos a seguir una ruta: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691640"/>
            <a:ext cx="292608" cy="2560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8096" y="1700784"/>
            <a:ext cx="182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8992" y="1682496"/>
            <a:ext cx="365760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Qué es el amor de Dios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258568"/>
            <a:ext cx="292608" cy="2560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8096" y="2267712"/>
            <a:ext cx="182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8992" y="2249424"/>
            <a:ext cx="365760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Palabras que nos ayudan a entenderlo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3232" y="2825496"/>
            <a:ext cx="292608" cy="2560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8096" y="2834639"/>
            <a:ext cx="182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8992" y="2816352"/>
            <a:ext cx="365760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Por qué el amor no es solo un sentimiento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3232" y="3392424"/>
            <a:ext cx="292608" cy="2560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8096" y="3401568"/>
            <a:ext cx="182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8992" y="3383280"/>
            <a:ext cx="365760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Cómo el amor de Dios actúa frente al pecado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13232" y="3959352"/>
            <a:ext cx="292608" cy="2560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68096" y="3968496"/>
            <a:ext cx="182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8992" y="3950208"/>
            <a:ext cx="365760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Cómo Cristo se entrega por amor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3232" y="4526280"/>
            <a:ext cx="292608" cy="2560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68096" y="4535424"/>
            <a:ext cx="182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8992" y="4517136"/>
            <a:ext cx="365760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Cómo Dios ama a todos y ama especialmente a sus hijos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3232" y="5093208"/>
            <a:ext cx="292608" cy="2560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68096" y="5102352"/>
            <a:ext cx="182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78992" y="5084064"/>
            <a:ext cx="365760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5F5F0"/>
                </a:solidFill>
                <a:latin typeface="Arial"/>
              </a:rPr>
              <a:t>Qué significa esto para nosotros</a:t>
            </a:r>
          </a:p>
        </p:txBody>
      </p:sp>
      <p:pic>
        <p:nvPicPr>
          <p:cNvPr id="29" name="Picture 28" descr="wide_bright_3d_cgi_cartoon_classroom_scene_overa_2_batch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051560"/>
            <a:ext cx="6172200" cy="347472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486400" y="4800600"/>
            <a:ext cx="6172200" cy="1051560"/>
          </a:xfrm>
          <a:prstGeom prst="rect">
            <a:avLst/>
          </a:prstGeom>
          <a:solidFill>
            <a:srgbClr val="F7F3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669280" y="4983480"/>
            <a:ext cx="5760720" cy="6400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02038"/>
                </a:solidFill>
                <a:latin typeface="Arial"/>
              </a:rPr>
              <a:t>Pregunta para abrir: ¿qué cosas te parecen “amor”? ¿Y qué cosas parecen amor, pero no lo son?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143000" cy="20116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515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MEMORICEMOS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MEMORICEMOS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874519" y="1188720"/>
            <a:ext cx="8412480" cy="47548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084831" y="1280160"/>
            <a:ext cx="800100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02038"/>
                </a:solidFill>
                <a:latin typeface="Arial"/>
              </a:rPr>
              <a:t>Amor de Dios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1783080"/>
            <a:ext cx="10332720" cy="105156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70432" y="2084831"/>
            <a:ext cx="9829800" cy="5029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200" b="1">
                <a:solidFill>
                  <a:srgbClr val="102038"/>
                </a:solidFill>
                <a:latin typeface="Arial"/>
              </a:rPr>
              <a:t>Dios se da a sí mismo, según su santidad y verdad, para hacer bien a otros.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17320" y="3291840"/>
            <a:ext cx="9372600" cy="123444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645920" y="3547872"/>
            <a:ext cx="8915400" cy="71323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200" b="1">
                <a:solidFill>
                  <a:srgbClr val="F5F5F0"/>
                </a:solidFill>
                <a:latin typeface="Arial"/>
              </a:rPr>
              <a:t>1 Juan 4:10</a:t>
            </a:r>
          </a:p>
          <a:p>
            <a:pPr algn="ctr">
              <a:spcAft>
                <a:spcPts val="0"/>
              </a:spcAft>
            </a:pPr>
            <a:r>
              <a:rPr sz="2200" b="1">
                <a:solidFill>
                  <a:srgbClr val="F5F5F0"/>
                </a:solidFill>
                <a:latin typeface="Arial"/>
              </a:rPr>
              <a:t>“En esto consiste el amor... Él nos amó y envió a su Hijo...”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20240" y="4983480"/>
            <a:ext cx="8321040" cy="38404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176272" y="5056632"/>
            <a:ext cx="78638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02038"/>
                </a:solidFill>
                <a:latin typeface="Arial"/>
              </a:rPr>
              <a:t>Frase corta: Dios no solo siente amor; Dios ama actuando en Cristo.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22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cinematic_glowing_sunrise_sunset_scene_in_1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632807" y="2370650"/>
            <a:ext cx="2926080" cy="21167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 fontScale="85000" lnSpcReduction="10000"/>
          </a:bodyPr>
          <a:lstStyle/>
          <a:p>
            <a:pPr algn="ctr">
              <a:spcAft>
                <a:spcPts val="0"/>
              </a:spcAft>
            </a:pPr>
            <a:r>
              <a:rPr lang="es-CL" sz="15500" b="1" dirty="0">
                <a:solidFill>
                  <a:srgbClr val="F5F5F0"/>
                </a:solidFill>
                <a:latin typeface="Arial"/>
              </a:rPr>
              <a:t>FIN</a:t>
            </a:r>
            <a:endParaRPr sz="15500" b="1" dirty="0">
              <a:solidFill>
                <a:srgbClr val="F5F5F0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24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143000" cy="201168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515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PREÁMBULO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200" b="1">
                <a:solidFill>
                  <a:srgbClr val="F5F5F0"/>
                </a:solidFill>
                <a:latin typeface="Arial"/>
              </a:rPr>
              <a:t>ANTES DE HABLAR DE AMOR, ORDENEMOS TRES IDEAS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1005840"/>
            <a:ext cx="5486400" cy="25146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4DD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5800" y="1170432"/>
            <a:ext cx="5120640" cy="4114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1) No todo lo que “se siente bonito” es amor.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1627632"/>
            <a:ext cx="4937760" cy="155448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600">
                <a:solidFill>
                  <a:srgbClr val="102038"/>
                </a:solidFill>
                <a:latin typeface="Arial"/>
              </a:rPr>
              <a:t>A veces una persona consiente el pecado para evitar un problema.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02038"/>
                </a:solidFill>
                <a:latin typeface="Arial"/>
              </a:rPr>
              <a:t>Pero eso no busca el bien verdadero del otro.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02038"/>
                </a:solidFill>
                <a:latin typeface="Arial"/>
              </a:rPr>
              <a:t>El amor verdadero puede ser tierno, pero también santo y valiente.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3749039"/>
            <a:ext cx="5486400" cy="192024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" y="3913632"/>
            <a:ext cx="502920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2) Amor = buscar el bien real del otro.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4315968"/>
            <a:ext cx="4892040" cy="105156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600">
                <a:solidFill>
                  <a:srgbClr val="F5F5F0"/>
                </a:solidFill>
                <a:latin typeface="Arial"/>
              </a:rPr>
              <a:t>No solo el gusto del momento.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F5F5F0"/>
                </a:solidFill>
                <a:latin typeface="Arial"/>
              </a:rPr>
              <a:t>No solo evitar que el otro se enoje.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F5F5F0"/>
                </a:solidFill>
                <a:latin typeface="Arial"/>
              </a:rPr>
              <a:t>No solo “dejar hacer todo”.</a:t>
            </a:r>
          </a:p>
        </p:txBody>
      </p:sp>
      <p:pic>
        <p:nvPicPr>
          <p:cNvPr id="12" name="Picture 11" descr="a_bright_colorful_3d_rendered_scene_in_a_blocky_r_3_batch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051560"/>
            <a:ext cx="5440680" cy="30632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217920" y="4315968"/>
            <a:ext cx="5440680" cy="1325880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00800" y="4498848"/>
            <a:ext cx="5074920" cy="9144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Pregunta rápida, mano alzada:</a:t>
            </a:r>
          </a:p>
          <a:p>
            <a:pPr algn="l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¿Es amor mirar a alguien en peligro y no hacer nada?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DEFINICIÓN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DEFINICIÓN CLARA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987552"/>
            <a:ext cx="5760720" cy="27432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13232" y="1170432"/>
            <a:ext cx="5349240" cy="38404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102038"/>
                </a:solidFill>
                <a:latin typeface="Arial"/>
              </a:rPr>
              <a:t>Amor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1645920"/>
            <a:ext cx="5230368" cy="12344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900" b="0">
                <a:solidFill>
                  <a:srgbClr val="102038"/>
                </a:solidFill>
                <a:latin typeface="Arial"/>
              </a:rPr>
              <a:t>Dios se da a sí mismo, según su santidad y su verdad, para hacer bien a otros. Él ama no porque le falte algo, sino porque Él es bueno.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3017520"/>
            <a:ext cx="1600200" cy="53035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3136392"/>
            <a:ext cx="137160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5F5F0"/>
                </a:solidFill>
                <a:latin typeface="Arial"/>
              </a:rPr>
              <a:t>No es capricho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23160" y="3017520"/>
            <a:ext cx="1691640" cy="53035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560320" y="3136392"/>
            <a:ext cx="141732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5F5F0"/>
                </a:solidFill>
                <a:latin typeface="Arial"/>
              </a:rPr>
              <a:t>No es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97680" y="3017520"/>
            <a:ext cx="1691640" cy="53035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425696" y="3136392"/>
            <a:ext cx="141732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5F5F0"/>
                </a:solidFill>
                <a:latin typeface="Arial"/>
              </a:rPr>
              <a:t>No aprueba pecado</a:t>
            </a:r>
          </a:p>
        </p:txBody>
      </p:sp>
      <p:pic>
        <p:nvPicPr>
          <p:cNvPr id="15" name="Picture 14" descr="wide_bright_3d_cgi_cartoon_classroom_scene_overa_2_batch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005840"/>
            <a:ext cx="5212080" cy="29718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492240" y="4251960"/>
            <a:ext cx="5212080" cy="109728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4DD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693408" y="4425696"/>
            <a:ext cx="4800600" cy="7315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Idea central: el amor de Dios es activo, santo, sabio y bueno.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60120" cy="201168"/>
          </a:xfrm>
          <a:prstGeom prst="rect">
            <a:avLst/>
          </a:prstGeom>
          <a:solidFill>
            <a:srgbClr val="F062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6868"/>
            <a:ext cx="868680" cy="146304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PALABRAS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83464"/>
            <a:ext cx="10789920" cy="420624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5F5F0"/>
                </a:solidFill>
                <a:latin typeface="Arial"/>
              </a:rPr>
              <a:t>PALABRAS BÍBLICAS PARA HABLAR DEL AMOR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40080"/>
            <a:ext cx="2194560" cy="27432"/>
          </a:xfrm>
          <a:prstGeom prst="rect">
            <a:avLst/>
          </a:prstGeom>
          <a:solidFill>
            <a:srgbClr val="F062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768096"/>
            <a:ext cx="10972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D5DCE6"/>
                </a:solidFill>
                <a:latin typeface="Arial"/>
              </a:rPr>
              <a:t>Veremos palabras que aparecen realmente en el texto griego del Nuevo Testamento y un ejemplo bíblico de cada una.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325880"/>
            <a:ext cx="3337560" cy="34290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1325880"/>
            <a:ext cx="3337560" cy="502920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35607"/>
            <a:ext cx="31089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102038"/>
                </a:solidFill>
                <a:latin typeface="Arial"/>
              </a:rPr>
              <a:t>ἀγάπη · agápē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69848" y="2039112"/>
            <a:ext cx="2377440" cy="43891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16152" y="2157984"/>
            <a:ext cx="2084831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5F5F0"/>
                </a:solidFill>
                <a:latin typeface="Arial"/>
              </a:rPr>
              <a:t>1 Juan 4:10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" y="2743200"/>
            <a:ext cx="2926080" cy="1691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02038"/>
                </a:solidFill>
                <a:latin typeface="Arial"/>
              </a:rPr>
              <a:t>En este texto, el amor se ve en la iniciativa de Dios: Él nos amó y envió a su Hijo. El énfasis está en un amor que actúa y se entrega.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60520" y="1325880"/>
            <a:ext cx="3337560" cy="34290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4DD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160520" y="1325880"/>
            <a:ext cx="3337560" cy="502920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270248" y="1435607"/>
            <a:ext cx="31089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102038"/>
                </a:solidFill>
                <a:latin typeface="Arial"/>
              </a:rPr>
              <a:t>φιλέω · philéō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636008" y="2039112"/>
            <a:ext cx="2377440" cy="43891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782312" y="2157984"/>
            <a:ext cx="2084831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5F5F0"/>
                </a:solidFill>
                <a:latin typeface="Arial"/>
              </a:rPr>
              <a:t>Juan 11:3, 36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61688" y="2743200"/>
            <a:ext cx="2926080" cy="1691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02038"/>
                </a:solidFill>
                <a:latin typeface="Arial"/>
              </a:rPr>
              <a:t>Expresa amar con afecto o cariño personal. En Juan 11 se usa para describir el cariño de Jesús por Lázaro.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26679" y="1325880"/>
            <a:ext cx="3337560" cy="34290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81C78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726679" y="1325880"/>
            <a:ext cx="3337560" cy="50292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836407" y="1435607"/>
            <a:ext cx="31089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1">
                <a:solidFill>
                  <a:srgbClr val="102038"/>
                </a:solidFill>
                <a:latin typeface="Arial"/>
              </a:rPr>
              <a:t>φιλόστοργος · philóstorgos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02167" y="2039112"/>
            <a:ext cx="2377440" cy="43891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348471" y="2157984"/>
            <a:ext cx="2084831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5F5F0"/>
                </a:solidFill>
                <a:latin typeface="Arial"/>
              </a:rPr>
              <a:t>Romanos 12:10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27848" y="2743200"/>
            <a:ext cx="2926080" cy="1691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02038"/>
                </a:solidFill>
                <a:latin typeface="Arial"/>
              </a:rPr>
              <a:t>Expresa un afecto entrañable, semejante al cariño familiar. Pablo lo usa para el afecto fraternal entre creyentes.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74519" y="5870448"/>
            <a:ext cx="8458200" cy="384048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084831" y="5952744"/>
            <a:ext cx="804672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02038"/>
                </a:solidFill>
                <a:latin typeface="Arial"/>
              </a:rPr>
              <a:t>1 Juan 4:10 será el texto que gobierne nuestra definición del amor de Dios.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5DCE6"/>
                </a:solidFill>
                <a:latin typeface="Arial"/>
              </a:rPr>
              <a:t>Serie los atributos de Dios · El amor de Dios · 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 lIns="45720" tIns="27432" rIns="45720" bIns="27432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0">
                <a:solidFill>
                  <a:srgbClr val="F6C445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731520" cy="20116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6400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BIBLIA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VAMOS A LAS ESCRITURAS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704088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D5DCE6"/>
                </a:solidFill>
                <a:latin typeface="Arial"/>
              </a:rPr>
              <a:t>Busquen sus Biblias. Cada grupo puede leer un texto y responder: ¿qué me enseña este texto sobre el amor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417320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67512" y="1508760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58952" y="1600200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sz="1000" b="1" dirty="0">
                <a:solidFill>
                  <a:srgbClr val="102038"/>
                </a:solidFill>
                <a:latin typeface="Arial"/>
              </a:rPr>
              <a:t>1 Juan 4:8-10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92807" y="1563624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Dios es amor; nos amó y envió a su Hijo.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4360" y="2258568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67512" y="2350008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8952" y="2441448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Juan 3:16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2807" y="2404872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Dios amó al mundo y dio a su Hijo.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360" y="3099816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67512" y="3191256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8952" y="3282696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Romanos 5:8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92807" y="3246120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Cristo murió por nosotros siendo aún pecadores.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360" y="3941064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67512" y="4032504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8952" y="4123944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Efesios 2:4-5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92807" y="4087368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Dios, por su gran amor, nos dio vida.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94360" y="4782312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67512" y="4873752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58952" y="4965192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Efesios 5:2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92807" y="4928616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Cristo nos amó y se entregó.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7920" y="1417320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291072" y="1508760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382512" y="1600200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Salmo 145:9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16367" y="1563624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Dios es bueno para con todos.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17920" y="2258568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6291072" y="2350008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382512" y="2441448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Mateo 5:45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516367" y="2404872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Hace salir su sol sobre malos y buenos.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17920" y="3099816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6291072" y="3191256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382512" y="3282696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1 Juan 3:1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516367" y="3246120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Miren cuál amor: ser llamados hijos de Dios.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7920" y="3941064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6291072" y="4032504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382512" y="4123944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Hebreos 12:6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516367" y="4087368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El Señor al que ama, disciplina.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217920" y="4782312"/>
            <a:ext cx="4937760" cy="640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6291072" y="4873752"/>
            <a:ext cx="1097280" cy="42062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6382512" y="4965192"/>
            <a:ext cx="914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02038"/>
                </a:solidFill>
                <a:latin typeface="Arial"/>
              </a:rPr>
              <a:t>Juan 17:23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516367" y="4928616"/>
            <a:ext cx="347472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02038"/>
                </a:solidFill>
                <a:latin typeface="Arial"/>
              </a:rPr>
              <a:t>Dios ama a los suyos como ama al Hijo.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417320" cy="201168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325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TEXTO CENTRAL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1 JUAN 4:10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F6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58368" y="1234440"/>
            <a:ext cx="10881360" cy="13258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F6B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481328"/>
            <a:ext cx="10424160" cy="7772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400" b="1">
                <a:solidFill>
                  <a:srgbClr val="102038"/>
                </a:solidFill>
                <a:latin typeface="Arial"/>
              </a:rPr>
              <a:t>“En esto consiste el amor: no en que nosotros hayamos amado a Dios, sino en que Él nos amó a nosotros y envió a su Hijo en propiciación por nuestros pecados.”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3063240"/>
            <a:ext cx="3246120" cy="169164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05839" y="3246120"/>
            <a:ext cx="2971800" cy="32918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El amor empieza en Dios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1" y="3703320"/>
            <a:ext cx="2907792" cy="7315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7F3E8"/>
                </a:solidFill>
                <a:latin typeface="Arial"/>
              </a:rPr>
              <a:t>No fuimos nosotros los que dimos el primer paso.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3063240"/>
            <a:ext cx="3246120" cy="169164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09160" y="3246120"/>
            <a:ext cx="2971800" cy="32918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El amor se ve en una acción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36592" y="3703320"/>
            <a:ext cx="2907792" cy="7315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7F3E8"/>
                </a:solidFill>
                <a:latin typeface="Arial"/>
              </a:rPr>
              <a:t>Dios envió a su Hijo.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75319" y="3063240"/>
            <a:ext cx="3246120" cy="169164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412480" y="3246120"/>
            <a:ext cx="2971800" cy="32918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5F5F0"/>
                </a:solidFill>
                <a:latin typeface="Arial"/>
              </a:rPr>
              <a:t>El amor trata con el pecado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39911" y="3703320"/>
            <a:ext cx="2907792" cy="7315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7F3E8"/>
                </a:solidFill>
                <a:latin typeface="Arial"/>
              </a:rPr>
              <a:t>No lo esconde: lo enfrenta en la cruz.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83080" y="5257800"/>
            <a:ext cx="8686800" cy="672220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965960" y="5376672"/>
            <a:ext cx="832104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 dirty="0" err="1">
                <a:solidFill>
                  <a:srgbClr val="102038"/>
                </a:solidFill>
                <a:latin typeface="Arial"/>
              </a:rPr>
              <a:t>Pregunta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clave: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si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el amor de Dios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empieza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en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Él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,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entonces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nuestra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esperanza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no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descansa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en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nuestros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102038"/>
                </a:solidFill>
                <a:latin typeface="Arial"/>
              </a:rPr>
              <a:t>méritos</a:t>
            </a:r>
            <a:r>
              <a:rPr sz="1500" b="1" dirty="0">
                <a:solidFill>
                  <a:srgbClr val="102038"/>
                </a:solidFill>
                <a:latin typeface="Arial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097280" cy="201168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0583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AMOR ACTIVO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EL AMOR NO ES SOLO UN SENTIMIENTO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4DD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bright_colorful_3d_rendered_scene_in_a_blocky_r_3_batch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097280"/>
            <a:ext cx="5669280" cy="3200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46520" y="1143000"/>
            <a:ext cx="5120640" cy="292608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4DD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29400" y="1353312"/>
            <a:ext cx="475488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02038"/>
                </a:solidFill>
                <a:latin typeface="Arial"/>
              </a:rPr>
              <a:t>Mira esta escena: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56832" y="1719072"/>
            <a:ext cx="4617720" cy="210312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El niño está en peligro.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La persona que lo ama no se queda mirando.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Se mueve, se acerca y paga el costo del rescate.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02038"/>
                </a:solidFill>
                <a:latin typeface="Arial"/>
              </a:rPr>
              <a:t>El amor verdadero actúa para librar y ayudar.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9808" y="4645152"/>
            <a:ext cx="10835640" cy="804672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05840" y="4873752"/>
            <a:ext cx="10332720" cy="32918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900" b="1">
                <a:solidFill>
                  <a:srgbClr val="F5F5F0"/>
                </a:solidFill>
                <a:latin typeface="Arial"/>
              </a:rPr>
              <a:t>Así también, el amor de Dios no es solo una emoción: Él actúa, se acerca, rescata y hace bien.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900" b="1">
                <a:solidFill>
                  <a:srgbClr val="102038"/>
                </a:solidFill>
                <a:latin typeface="Arial"/>
              </a:rPr>
              <a:t>SANTIDAD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201168"/>
            <a:ext cx="7772400" cy="5029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sz="2400" b="1">
                <a:solidFill>
                  <a:srgbClr val="F5F5F0"/>
                </a:solidFill>
                <a:latin typeface="Arial"/>
              </a:rPr>
              <a:t>EL AMOR DE DIOS ES SANTO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621792"/>
            <a:ext cx="2194560" cy="27432"/>
          </a:xfrm>
          <a:prstGeom prst="rect">
            <a:avLst/>
          </a:prstGeom>
          <a:solidFill>
            <a:srgbClr val="FFA7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wide_cinematic_3d_lego_like_blocky_voxel_inspire_4_batch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1078992"/>
            <a:ext cx="5669280" cy="41605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48640" y="1097280"/>
            <a:ext cx="5120640" cy="914400"/>
          </a:xfrm>
          <a:prstGeom prst="roundRect">
            <a:avLst/>
          </a:prstGeom>
          <a:solidFill>
            <a:srgbClr val="F7F3E8"/>
          </a:solidFill>
          <a:ln w="12700">
            <a:solidFill>
              <a:srgbClr val="FFA7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1344168"/>
            <a:ext cx="4709160" cy="4114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900" b="1">
                <a:solidFill>
                  <a:srgbClr val="102038"/>
                </a:solidFill>
                <a:latin typeface="Arial"/>
              </a:rPr>
              <a:t>Dios ama, pero nunca ama de una manera sucia o ciega.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212848"/>
            <a:ext cx="5120640" cy="2468880"/>
          </a:xfrm>
          <a:prstGeom prst="roundRect">
            <a:avLst/>
          </a:prstGeom>
          <a:solidFill>
            <a:srgbClr val="213757"/>
          </a:solidFill>
          <a:ln w="12700">
            <a:solidFill>
              <a:srgbClr val="F6C4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31520" y="2450592"/>
            <a:ext cx="4709160" cy="1965960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>
              <a:spcAft>
                <a:spcPts val="200"/>
              </a:spcAft>
            </a:pPr>
            <a:r>
              <a:rPr sz="1600">
                <a:solidFill>
                  <a:srgbClr val="F5F5F0"/>
                </a:solidFill>
                <a:latin typeface="Arial"/>
              </a:rPr>
              <a:t>Dios tiene santa repulsión por el pecado.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F5F5F0"/>
                </a:solidFill>
                <a:latin typeface="Arial"/>
              </a:rPr>
              <a:t>Dios no aprueba nuestra rebelión.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F5F5F0"/>
                </a:solidFill>
                <a:latin typeface="Arial"/>
              </a:rPr>
              <a:t>Pero precisamente por eso su amor es tan maravilloso: se mueve a rescatar al pecador sin llamar bueno al pecado.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F5F5F0"/>
                </a:solidFill>
                <a:latin typeface="Arial"/>
              </a:rPr>
              <a:t>Su amor es puro, sabio y verdadero.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4956048"/>
            <a:ext cx="4572000" cy="638994"/>
          </a:xfrm>
          <a:prstGeom prst="rect">
            <a:avLst/>
          </a:prstGeom>
          <a:solidFill>
            <a:srgbClr val="F6C4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05840" y="5065776"/>
            <a:ext cx="42062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02038"/>
                </a:solidFill>
                <a:latin typeface="Arial"/>
              </a:rPr>
              <a:t>Amor santo = amor que rescata sin negociar la verdad.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" y="6519672"/>
            <a:ext cx="91440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D5DCE6"/>
                </a:solidFill>
                <a:latin typeface="Arial"/>
              </a:rPr>
              <a:t>Serie los atributos de Dios · El amor de Dios · 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4572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6C445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2002</Words>
  <Application>Microsoft Office PowerPoint</Application>
  <PresentationFormat>Panorámica</PresentationFormat>
  <Paragraphs>255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jose luis avenda�o mendez</cp:lastModifiedBy>
  <cp:revision>1</cp:revision>
  <dcterms:created xsi:type="dcterms:W3CDTF">2013-01-27T09:14:16Z</dcterms:created>
  <dcterms:modified xsi:type="dcterms:W3CDTF">2026-08-16T16:11:01Z</dcterms:modified>
  <cp:category/>
</cp:coreProperties>
</file>