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75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se luis avenda�o mendez" userId="39b0e45515e20cf0" providerId="LiveId" clId="{0A7A2612-C40D-471C-81D9-64BEE13EC7B3}"/>
    <pc:docChg chg="custSel modSld">
      <pc:chgData name="jose luis avenda�o mendez" userId="39b0e45515e20cf0" providerId="LiveId" clId="{0A7A2612-C40D-471C-81D9-64BEE13EC7B3}" dt="2026-08-23T02:32:37.323" v="47" actId="14100"/>
      <pc:docMkLst>
        <pc:docMk/>
      </pc:docMkLst>
      <pc:sldChg chg="modSp mod">
        <pc:chgData name="jose luis avenda�o mendez" userId="39b0e45515e20cf0" providerId="LiveId" clId="{0A7A2612-C40D-471C-81D9-64BEE13EC7B3}" dt="2026-08-23T02:30:35.606" v="4" actId="14100"/>
        <pc:sldMkLst>
          <pc:docMk/>
          <pc:sldMk cId="0" sldId="258"/>
        </pc:sldMkLst>
        <pc:spChg chg="mod">
          <ac:chgData name="jose luis avenda�o mendez" userId="39b0e45515e20cf0" providerId="LiveId" clId="{0A7A2612-C40D-471C-81D9-64BEE13EC7B3}" dt="2026-08-23T02:30:29.919" v="3" actId="14100"/>
          <ac:spMkLst>
            <pc:docMk/>
            <pc:sldMk cId="0" sldId="258"/>
            <ac:spMk id="6" creationId="{00000000-0000-0000-0000-000000000000}"/>
          </ac:spMkLst>
        </pc:spChg>
        <pc:spChg chg="mod">
          <ac:chgData name="jose luis avenda�o mendez" userId="39b0e45515e20cf0" providerId="LiveId" clId="{0A7A2612-C40D-471C-81D9-64BEE13EC7B3}" dt="2026-08-23T02:30:18.100" v="0" actId="14100"/>
          <ac:spMkLst>
            <pc:docMk/>
            <pc:sldMk cId="0" sldId="258"/>
            <ac:spMk id="9" creationId="{00000000-0000-0000-0000-000000000000}"/>
          </ac:spMkLst>
        </pc:spChg>
        <pc:spChg chg="mod">
          <ac:chgData name="jose luis avenda�o mendez" userId="39b0e45515e20cf0" providerId="LiveId" clId="{0A7A2612-C40D-471C-81D9-64BEE13EC7B3}" dt="2026-08-23T02:30:21.715" v="1" actId="14100"/>
          <ac:spMkLst>
            <pc:docMk/>
            <pc:sldMk cId="0" sldId="258"/>
            <ac:spMk id="11" creationId="{00000000-0000-0000-0000-000000000000}"/>
          </ac:spMkLst>
        </pc:spChg>
        <pc:spChg chg="mod">
          <ac:chgData name="jose luis avenda�o mendez" userId="39b0e45515e20cf0" providerId="LiveId" clId="{0A7A2612-C40D-471C-81D9-64BEE13EC7B3}" dt="2026-08-23T02:30:23.995" v="2" actId="14100"/>
          <ac:spMkLst>
            <pc:docMk/>
            <pc:sldMk cId="0" sldId="258"/>
            <ac:spMk id="13" creationId="{00000000-0000-0000-0000-000000000000}"/>
          </ac:spMkLst>
        </pc:spChg>
        <pc:spChg chg="mod">
          <ac:chgData name="jose luis avenda�o mendez" userId="39b0e45515e20cf0" providerId="LiveId" clId="{0A7A2612-C40D-471C-81D9-64BEE13EC7B3}" dt="2026-08-23T02:30:35.606" v="4" actId="14100"/>
          <ac:spMkLst>
            <pc:docMk/>
            <pc:sldMk cId="0" sldId="258"/>
            <ac:spMk id="16" creationId="{00000000-0000-0000-0000-000000000000}"/>
          </ac:spMkLst>
        </pc:spChg>
      </pc:sldChg>
      <pc:sldChg chg="modSp mod">
        <pc:chgData name="jose luis avenda�o mendez" userId="39b0e45515e20cf0" providerId="LiveId" clId="{0A7A2612-C40D-471C-81D9-64BEE13EC7B3}" dt="2026-08-23T02:30:56.532" v="5" actId="14100"/>
        <pc:sldMkLst>
          <pc:docMk/>
          <pc:sldMk cId="0" sldId="264"/>
        </pc:sldMkLst>
        <pc:spChg chg="mod">
          <ac:chgData name="jose luis avenda�o mendez" userId="39b0e45515e20cf0" providerId="LiveId" clId="{0A7A2612-C40D-471C-81D9-64BEE13EC7B3}" dt="2026-08-23T02:30:56.532" v="5" actId="14100"/>
          <ac:spMkLst>
            <pc:docMk/>
            <pc:sldMk cId="0" sldId="264"/>
            <ac:spMk id="8" creationId="{00000000-0000-0000-0000-000000000000}"/>
          </ac:spMkLst>
        </pc:spChg>
      </pc:sldChg>
      <pc:sldChg chg="modSp mod">
        <pc:chgData name="jose luis avenda�o mendez" userId="39b0e45515e20cf0" providerId="LiveId" clId="{0A7A2612-C40D-471C-81D9-64BEE13EC7B3}" dt="2026-08-23T02:31:21.533" v="12" actId="14100"/>
        <pc:sldMkLst>
          <pc:docMk/>
          <pc:sldMk cId="0" sldId="266"/>
        </pc:sldMkLst>
        <pc:spChg chg="mod">
          <ac:chgData name="jose luis avenda�o mendez" userId="39b0e45515e20cf0" providerId="LiveId" clId="{0A7A2612-C40D-471C-81D9-64BEE13EC7B3}" dt="2026-08-23T02:31:08.836" v="9" actId="27636"/>
          <ac:spMkLst>
            <pc:docMk/>
            <pc:sldMk cId="0" sldId="266"/>
            <ac:spMk id="7" creationId="{00000000-0000-0000-0000-000000000000}"/>
          </ac:spMkLst>
        </pc:spChg>
        <pc:spChg chg="mod">
          <ac:chgData name="jose luis avenda�o mendez" userId="39b0e45515e20cf0" providerId="LiveId" clId="{0A7A2612-C40D-471C-81D9-64BEE13EC7B3}" dt="2026-08-23T02:31:15.130" v="11" actId="27636"/>
          <ac:spMkLst>
            <pc:docMk/>
            <pc:sldMk cId="0" sldId="266"/>
            <ac:spMk id="9" creationId="{00000000-0000-0000-0000-000000000000}"/>
          </ac:spMkLst>
        </pc:spChg>
        <pc:spChg chg="mod">
          <ac:chgData name="jose luis avenda�o mendez" userId="39b0e45515e20cf0" providerId="LiveId" clId="{0A7A2612-C40D-471C-81D9-64BEE13EC7B3}" dt="2026-08-23T02:31:21.533" v="12" actId="14100"/>
          <ac:spMkLst>
            <pc:docMk/>
            <pc:sldMk cId="0" sldId="266"/>
            <ac:spMk id="11" creationId="{00000000-0000-0000-0000-000000000000}"/>
          </ac:spMkLst>
        </pc:spChg>
      </pc:sldChg>
      <pc:sldChg chg="modSp mod">
        <pc:chgData name="jose luis avenda�o mendez" userId="39b0e45515e20cf0" providerId="LiveId" clId="{0A7A2612-C40D-471C-81D9-64BEE13EC7B3}" dt="2026-08-23T02:31:36.582" v="16" actId="27636"/>
        <pc:sldMkLst>
          <pc:docMk/>
          <pc:sldMk cId="0" sldId="268"/>
        </pc:sldMkLst>
        <pc:spChg chg="mod">
          <ac:chgData name="jose luis avenda�o mendez" userId="39b0e45515e20cf0" providerId="LiveId" clId="{0A7A2612-C40D-471C-81D9-64BEE13EC7B3}" dt="2026-08-23T02:31:36.582" v="16" actId="27636"/>
          <ac:spMkLst>
            <pc:docMk/>
            <pc:sldMk cId="0" sldId="268"/>
            <ac:spMk id="7" creationId="{00000000-0000-0000-0000-000000000000}"/>
          </ac:spMkLst>
        </pc:spChg>
      </pc:sldChg>
      <pc:sldChg chg="modSp mod">
        <pc:chgData name="jose luis avenda�o mendez" userId="39b0e45515e20cf0" providerId="LiveId" clId="{0A7A2612-C40D-471C-81D9-64BEE13EC7B3}" dt="2026-08-23T02:31:46.139" v="17" actId="14100"/>
        <pc:sldMkLst>
          <pc:docMk/>
          <pc:sldMk cId="0" sldId="270"/>
        </pc:sldMkLst>
        <pc:spChg chg="mod">
          <ac:chgData name="jose luis avenda�o mendez" userId="39b0e45515e20cf0" providerId="LiveId" clId="{0A7A2612-C40D-471C-81D9-64BEE13EC7B3}" dt="2026-08-23T02:31:46.139" v="17" actId="14100"/>
          <ac:spMkLst>
            <pc:docMk/>
            <pc:sldMk cId="0" sldId="270"/>
            <ac:spMk id="10" creationId="{00000000-0000-0000-0000-000000000000}"/>
          </ac:spMkLst>
        </pc:spChg>
      </pc:sldChg>
      <pc:sldChg chg="modSp mod">
        <pc:chgData name="jose luis avenda�o mendez" userId="39b0e45515e20cf0" providerId="LiveId" clId="{0A7A2612-C40D-471C-81D9-64BEE13EC7B3}" dt="2026-08-23T02:32:15.682" v="18" actId="14100"/>
        <pc:sldMkLst>
          <pc:docMk/>
          <pc:sldMk cId="0" sldId="276"/>
        </pc:sldMkLst>
        <pc:spChg chg="mod">
          <ac:chgData name="jose luis avenda�o mendez" userId="39b0e45515e20cf0" providerId="LiveId" clId="{0A7A2612-C40D-471C-81D9-64BEE13EC7B3}" dt="2026-08-23T02:32:15.682" v="18" actId="14100"/>
          <ac:spMkLst>
            <pc:docMk/>
            <pc:sldMk cId="0" sldId="276"/>
            <ac:spMk id="12" creationId="{00000000-0000-0000-0000-000000000000}"/>
          </ac:spMkLst>
        </pc:spChg>
      </pc:sldChg>
      <pc:sldChg chg="modSp mod">
        <pc:chgData name="jose luis avenda�o mendez" userId="39b0e45515e20cf0" providerId="LiveId" clId="{0A7A2612-C40D-471C-81D9-64BEE13EC7B3}" dt="2026-08-23T02:32:37.323" v="47" actId="14100"/>
        <pc:sldMkLst>
          <pc:docMk/>
          <pc:sldMk cId="0" sldId="277"/>
        </pc:sldMkLst>
        <pc:spChg chg="mod">
          <ac:chgData name="jose luis avenda�o mendez" userId="39b0e45515e20cf0" providerId="LiveId" clId="{0A7A2612-C40D-471C-81D9-64BEE13EC7B3}" dt="2026-08-23T02:32:37.323" v="47" actId="14100"/>
          <ac:spMkLst>
            <pc:docMk/>
            <pc:sldMk cId="0" sldId="277"/>
            <ac:spMk id="4" creationId="{00000000-0000-0000-0000-000000000000}"/>
          </ac:spMkLst>
        </pc:spChg>
        <pc:spChg chg="mod">
          <ac:chgData name="jose luis avenda�o mendez" userId="39b0e45515e20cf0" providerId="LiveId" clId="{0A7A2612-C40D-471C-81D9-64BEE13EC7B3}" dt="2026-08-23T02:32:21.092" v="19" actId="6549"/>
          <ac:spMkLst>
            <pc:docMk/>
            <pc:sldMk cId="0" sldId="277"/>
            <ac:spMk id="5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_wide_dramatic_paper_cut_collage_style_illust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4480560" cy="6858000"/>
          </a:xfrm>
          <a:prstGeom prst="rect">
            <a:avLst/>
          </a:prstGeom>
          <a:solidFill>
            <a:srgbClr val="0D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438912" y="164592"/>
            <a:ext cx="2148840" cy="201168"/>
          </a:xfrm>
          <a:prstGeom prst="rect">
            <a:avLst/>
          </a:prstGeom>
          <a:solidFill>
            <a:srgbClr val="F6C2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484632" y="173736"/>
            <a:ext cx="205740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900" b="1">
                <a:solidFill>
                  <a:srgbClr val="182638"/>
                </a:solidFill>
                <a:latin typeface="Arial"/>
              </a:rPr>
              <a:t>SERIE LOS ATRIBUTOS DE DIOS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352" y="1143000"/>
            <a:ext cx="3657600" cy="201168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3100" b="1">
                <a:solidFill>
                  <a:srgbClr val="FAFAF8"/>
                </a:solidFill>
                <a:latin typeface="Arial"/>
              </a:rPr>
              <a:t>LA</a:t>
            </a:r>
          </a:p>
          <a:p>
            <a:pPr algn="l">
              <a:spcAft>
                <a:spcPts val="0"/>
              </a:spcAft>
            </a:pPr>
            <a:r>
              <a:rPr sz="3100" b="1">
                <a:solidFill>
                  <a:srgbClr val="FAFAF8"/>
                </a:solidFill>
                <a:latin typeface="Arial"/>
              </a:rPr>
              <a:t>MISERICORDIA</a:t>
            </a:r>
          </a:p>
          <a:p>
            <a:pPr algn="l">
              <a:spcAft>
                <a:spcPts val="0"/>
              </a:spcAft>
            </a:pPr>
            <a:r>
              <a:rPr sz="3100" b="1">
                <a:solidFill>
                  <a:srgbClr val="FAFAF8"/>
                </a:solidFill>
                <a:latin typeface="Arial"/>
              </a:rPr>
              <a:t>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474720"/>
            <a:ext cx="3611880" cy="91440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500" b="0">
                <a:solidFill>
                  <a:srgbClr val="F8F3E7"/>
                </a:solidFill>
                <a:latin typeface="Arial"/>
              </a:rPr>
              <a:t>Dios es misericordioso.</a:t>
            </a:r>
          </a:p>
          <a:p>
            <a:pPr algn="l">
              <a:spcAft>
                <a:spcPts val="0"/>
              </a:spcAft>
            </a:pPr>
            <a:r>
              <a:rPr sz="1500" b="0">
                <a:solidFill>
                  <a:srgbClr val="F8F3E7"/>
                </a:solidFill>
                <a:latin typeface="Arial"/>
              </a:rPr>
              <a:t>No da al culpable el juicio que merece.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4434840"/>
            <a:ext cx="3657600" cy="91440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300" b="0">
                <a:solidFill>
                  <a:srgbClr val="DEE6EC"/>
                </a:solidFill>
                <a:latin typeface="Arial"/>
              </a:rPr>
              <a:t>Lección para niños</a:t>
            </a:r>
          </a:p>
          <a:p>
            <a:pPr algn="l">
              <a:spcAft>
                <a:spcPts val="0"/>
              </a:spcAft>
            </a:pPr>
            <a:r>
              <a:rPr sz="1300" b="0">
                <a:solidFill>
                  <a:srgbClr val="DEE6EC"/>
                </a:solidFill>
                <a:latin typeface="Arial"/>
              </a:rPr>
              <a:t>Clara, bíblica y centrada en el evangelio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9184" y="6492240"/>
            <a:ext cx="594360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800" b="0">
                <a:solidFill>
                  <a:srgbClr val="DEE6EC"/>
                </a:solidFill>
                <a:latin typeface="Arial"/>
              </a:rPr>
              <a:t>Serie los atributos de Dios · La misericordia de Dios · 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704320" y="6455664"/>
            <a:ext cx="18288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800" b="1">
                <a:solidFill>
                  <a:srgbClr val="F6C242"/>
                </a:solidFill>
                <a:latin typeface="Arial"/>
              </a:rP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73152"/>
            <a:ext cx="1600200" cy="201168"/>
          </a:xfrm>
          <a:prstGeom prst="rect">
            <a:avLst/>
          </a:prstGeom>
          <a:solidFill>
            <a:srgbClr val="F6C2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82296"/>
            <a:ext cx="150876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900" b="1">
                <a:solidFill>
                  <a:srgbClr val="182638"/>
                </a:solidFill>
                <a:latin typeface="Arial"/>
              </a:rPr>
              <a:t>ILUSTRACIÓN BÍBLICA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7472" y="201168"/>
            <a:ext cx="8412480" cy="47548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200" b="1">
                <a:solidFill>
                  <a:srgbClr val="FAFAF8"/>
                </a:solidFill>
                <a:latin typeface="Arial"/>
              </a:rPr>
              <a:t>LUCAS 15: UN PADRE MISERICORDIOSO</a:t>
            </a:r>
          </a:p>
        </p:txBody>
      </p:sp>
      <p:sp>
        <p:nvSpPr>
          <p:cNvPr id="5" name="Rectangle 4"/>
          <p:cNvSpPr/>
          <p:nvPr/>
        </p:nvSpPr>
        <p:spPr>
          <a:xfrm>
            <a:off x="347472" y="612648"/>
            <a:ext cx="2377440" cy="27432"/>
          </a:xfrm>
          <a:prstGeom prst="rect">
            <a:avLst/>
          </a:prstGeom>
          <a:solidFill>
            <a:srgbClr val="F6C2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a_warm_heartfelt_paper_craft_cut_paper_illustr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051560"/>
            <a:ext cx="5577840" cy="434340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446520" y="1097280"/>
            <a:ext cx="4846320" cy="3886200"/>
          </a:xfrm>
          <a:prstGeom prst="roundRect">
            <a:avLst/>
          </a:prstGeom>
          <a:solidFill>
            <a:srgbClr val="F8F3E7"/>
          </a:solidFill>
          <a:ln w="12700">
            <a:solidFill>
              <a:srgbClr val="F6C2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656832" y="1325880"/>
            <a:ext cx="4434840" cy="3429000"/>
          </a:xfrm>
          <a:prstGeom prst="rect">
            <a:avLst/>
          </a:prstGeom>
          <a:noFill/>
        </p:spPr>
        <p:txBody>
          <a:bodyPr wrap="square" lIns="54864" tIns="27432" rIns="54864" bIns="27432">
            <a:normAutofit/>
          </a:bodyPr>
          <a:lstStyle/>
          <a:p>
            <a:pPr>
              <a:spcAft>
                <a:spcPts val="200"/>
              </a:spcAft>
            </a:pPr>
            <a:r>
              <a:rPr sz="1700">
                <a:solidFill>
                  <a:srgbClr val="182638"/>
                </a:solidFill>
                <a:latin typeface="Arial"/>
              </a:rPr>
              <a:t>El hijo había pecado gravemente.</a:t>
            </a:r>
          </a:p>
          <a:p>
            <a:pPr>
              <a:spcAft>
                <a:spcPts val="200"/>
              </a:spcAft>
            </a:pPr>
            <a:r>
              <a:rPr sz="1700">
                <a:solidFill>
                  <a:srgbClr val="182638"/>
                </a:solidFill>
                <a:latin typeface="Arial"/>
              </a:rPr>
              <a:t>Quedó pobre, sucio y humillado.</a:t>
            </a:r>
          </a:p>
          <a:p>
            <a:pPr>
              <a:spcAft>
                <a:spcPts val="200"/>
              </a:spcAft>
            </a:pPr>
            <a:r>
              <a:rPr sz="1700">
                <a:solidFill>
                  <a:srgbClr val="182638"/>
                </a:solidFill>
                <a:latin typeface="Arial"/>
              </a:rPr>
              <a:t>Volvió reconociendo su indignidad.</a:t>
            </a:r>
          </a:p>
          <a:p>
            <a:pPr>
              <a:spcAft>
                <a:spcPts val="200"/>
              </a:spcAft>
            </a:pPr>
            <a:r>
              <a:rPr sz="1700">
                <a:solidFill>
                  <a:srgbClr val="182638"/>
                </a:solidFill>
                <a:latin typeface="Arial"/>
              </a:rPr>
              <a:t>El padre corrió, lo recibió y no lo trató como merecía.</a:t>
            </a:r>
          </a:p>
          <a:p>
            <a:pPr>
              <a:spcAft>
                <a:spcPts val="200"/>
              </a:spcAft>
            </a:pPr>
            <a:r>
              <a:rPr sz="1700">
                <a:solidFill>
                  <a:srgbClr val="182638"/>
                </a:solidFill>
                <a:latin typeface="Arial"/>
              </a:rPr>
              <a:t>Esa escena ayuda a entender la misericordia: compasión hacia el culpable miserable.</a:t>
            </a:r>
          </a:p>
        </p:txBody>
      </p:sp>
      <p:sp>
        <p:nvSpPr>
          <p:cNvPr id="9" name="Rectangle 8"/>
          <p:cNvSpPr/>
          <p:nvPr/>
        </p:nvSpPr>
        <p:spPr>
          <a:xfrm>
            <a:off x="1097280" y="5532120"/>
            <a:ext cx="10012680" cy="411480"/>
          </a:xfrm>
          <a:prstGeom prst="rect">
            <a:avLst/>
          </a:prstGeom>
          <a:solidFill>
            <a:srgbClr val="F6C2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325880" y="5623560"/>
            <a:ext cx="960120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500" b="1">
                <a:solidFill>
                  <a:srgbClr val="182638"/>
                </a:solidFill>
                <a:latin typeface="Arial"/>
              </a:rPr>
              <a:t>La misericordia no niega la miseria del hijo; precisamente por verla, se inclina a ayudar.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9184" y="6492240"/>
            <a:ext cx="594360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800" b="0">
                <a:solidFill>
                  <a:srgbClr val="DEE6EC"/>
                </a:solidFill>
                <a:latin typeface="Arial"/>
              </a:rPr>
              <a:t>Serie los atributos de Dios · La misericordia de Dios · 10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704320" y="6455664"/>
            <a:ext cx="18288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800" b="1">
                <a:solidFill>
                  <a:srgbClr val="F6C242"/>
                </a:solidFill>
                <a:latin typeface="Arial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73152"/>
            <a:ext cx="1325880" cy="201168"/>
          </a:xfrm>
          <a:prstGeom prst="rect">
            <a:avLst/>
          </a:prstGeom>
          <a:solidFill>
            <a:srgbClr val="D646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82296"/>
            <a:ext cx="1234439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900" b="1">
                <a:solidFill>
                  <a:srgbClr val="182638"/>
                </a:solidFill>
                <a:latin typeface="Arial"/>
              </a:rPr>
              <a:t>PREGUNTA CLAVE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7472" y="201168"/>
            <a:ext cx="8412480" cy="47548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200" b="1">
                <a:solidFill>
                  <a:srgbClr val="FAFAF8"/>
                </a:solidFill>
                <a:latin typeface="Arial"/>
              </a:rPr>
              <a:t>¿CÓMO PUEDE DIOS SER MISERICORDIOSO Y JUSTO A LA VEZ?</a:t>
            </a:r>
          </a:p>
        </p:txBody>
      </p:sp>
      <p:sp>
        <p:nvSpPr>
          <p:cNvPr id="5" name="Rectangle 4"/>
          <p:cNvSpPr/>
          <p:nvPr/>
        </p:nvSpPr>
        <p:spPr>
          <a:xfrm>
            <a:off x="347472" y="612648"/>
            <a:ext cx="2377440" cy="27432"/>
          </a:xfrm>
          <a:prstGeom prst="rect">
            <a:avLst/>
          </a:prstGeom>
          <a:solidFill>
            <a:srgbClr val="D646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841248" y="1234440"/>
            <a:ext cx="4754880" cy="1325880"/>
          </a:xfrm>
          <a:prstGeom prst="roundRect">
            <a:avLst/>
          </a:prstGeom>
          <a:solidFill>
            <a:srgbClr val="F8F3E7"/>
          </a:solidFill>
          <a:ln w="12700">
            <a:solidFill>
              <a:srgbClr val="D646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005840" y="1234440"/>
            <a:ext cx="4389120" cy="1179576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2400" b="1" dirty="0">
                <a:solidFill>
                  <a:srgbClr val="182638"/>
                </a:solidFill>
                <a:latin typeface="Arial"/>
              </a:rPr>
              <a:t>La misericordia no borra la </a:t>
            </a:r>
            <a:r>
              <a:rPr sz="2400" b="1" dirty="0" err="1">
                <a:solidFill>
                  <a:srgbClr val="182638"/>
                </a:solidFill>
                <a:latin typeface="Arial"/>
              </a:rPr>
              <a:t>justicia</a:t>
            </a:r>
            <a:r>
              <a:rPr sz="2400" b="1" dirty="0">
                <a:solidFill>
                  <a:srgbClr val="182638"/>
                </a:solidFill>
                <a:latin typeface="Arial"/>
              </a:rPr>
              <a:t>. Dios no llama </a:t>
            </a:r>
            <a:r>
              <a:rPr sz="2400" b="1" dirty="0" err="1">
                <a:solidFill>
                  <a:srgbClr val="182638"/>
                </a:solidFill>
                <a:latin typeface="Arial"/>
              </a:rPr>
              <a:t>inocente</a:t>
            </a:r>
            <a:r>
              <a:rPr sz="2400" b="1" dirty="0">
                <a:solidFill>
                  <a:srgbClr val="182638"/>
                </a:solidFill>
                <a:latin typeface="Arial"/>
              </a:rPr>
              <a:t> al culpable sin </a:t>
            </a:r>
            <a:r>
              <a:rPr sz="2400" b="1" dirty="0" err="1">
                <a:solidFill>
                  <a:srgbClr val="182638"/>
                </a:solidFill>
                <a:latin typeface="Arial"/>
              </a:rPr>
              <a:t>más</a:t>
            </a:r>
            <a:r>
              <a:rPr sz="2400" b="1" dirty="0">
                <a:solidFill>
                  <a:srgbClr val="182638"/>
                </a:solidFill>
                <a:latin typeface="Arial"/>
              </a:rPr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41248" y="2816352"/>
            <a:ext cx="4754880" cy="1508760"/>
          </a:xfrm>
          <a:prstGeom prst="roundRect">
            <a:avLst/>
          </a:prstGeom>
          <a:solidFill>
            <a:srgbClr val="1B3051"/>
          </a:solidFill>
          <a:ln w="12700">
            <a:solidFill>
              <a:srgbClr val="F6C2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024128" y="2971800"/>
            <a:ext cx="4389120" cy="111556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 fontScale="92500"/>
          </a:bodyPr>
          <a:lstStyle/>
          <a:p>
            <a:pPr algn="ctr">
              <a:spcAft>
                <a:spcPts val="0"/>
              </a:spcAft>
            </a:pPr>
            <a:r>
              <a:rPr sz="2000" b="1" dirty="0">
                <a:solidFill>
                  <a:srgbClr val="FAFAF8"/>
                </a:solidFill>
                <a:latin typeface="Arial"/>
              </a:rPr>
              <a:t>La </a:t>
            </a:r>
            <a:r>
              <a:rPr sz="2000" b="1" dirty="0" err="1">
                <a:solidFill>
                  <a:srgbClr val="FAFAF8"/>
                </a:solidFill>
                <a:latin typeface="Arial"/>
              </a:rPr>
              <a:t>respuesta</a:t>
            </a:r>
            <a:r>
              <a:rPr sz="2000" b="1" dirty="0">
                <a:solidFill>
                  <a:srgbClr val="FAFAF8"/>
                </a:solidFill>
                <a:latin typeface="Arial"/>
              </a:rPr>
              <a:t> </a:t>
            </a:r>
            <a:r>
              <a:rPr sz="2000" b="1" dirty="0" err="1">
                <a:solidFill>
                  <a:srgbClr val="FAFAF8"/>
                </a:solidFill>
                <a:latin typeface="Arial"/>
              </a:rPr>
              <a:t>está</a:t>
            </a:r>
            <a:r>
              <a:rPr sz="2000" b="1" dirty="0">
                <a:solidFill>
                  <a:srgbClr val="FAFAF8"/>
                </a:solidFill>
                <a:latin typeface="Arial"/>
              </a:rPr>
              <a:t> </a:t>
            </a:r>
            <a:r>
              <a:rPr sz="2000" b="1" dirty="0" err="1">
                <a:solidFill>
                  <a:srgbClr val="FAFAF8"/>
                </a:solidFill>
                <a:latin typeface="Arial"/>
              </a:rPr>
              <a:t>en</a:t>
            </a:r>
            <a:r>
              <a:rPr sz="2000" b="1" dirty="0">
                <a:solidFill>
                  <a:srgbClr val="FAFAF8"/>
                </a:solidFill>
                <a:latin typeface="Arial"/>
              </a:rPr>
              <a:t> el </a:t>
            </a:r>
            <a:r>
              <a:rPr sz="2000" b="1" dirty="0" err="1">
                <a:solidFill>
                  <a:srgbClr val="FAFAF8"/>
                </a:solidFill>
                <a:latin typeface="Arial"/>
              </a:rPr>
              <a:t>evangelio</a:t>
            </a:r>
            <a:r>
              <a:rPr sz="2000" b="1" dirty="0">
                <a:solidFill>
                  <a:srgbClr val="FAFAF8"/>
                </a:solidFill>
                <a:latin typeface="Arial"/>
              </a:rPr>
              <a:t>: la </a:t>
            </a:r>
            <a:r>
              <a:rPr sz="2000" b="1" dirty="0" err="1">
                <a:solidFill>
                  <a:srgbClr val="FAFAF8"/>
                </a:solidFill>
                <a:latin typeface="Arial"/>
              </a:rPr>
              <a:t>justicia</a:t>
            </a:r>
            <a:r>
              <a:rPr sz="2000" b="1" dirty="0">
                <a:solidFill>
                  <a:srgbClr val="FAFAF8"/>
                </a:solidFill>
                <a:latin typeface="Arial"/>
              </a:rPr>
              <a:t> </a:t>
            </a:r>
            <a:r>
              <a:rPr sz="2000" b="1" dirty="0" err="1">
                <a:solidFill>
                  <a:srgbClr val="FAFAF8"/>
                </a:solidFill>
                <a:latin typeface="Arial"/>
              </a:rPr>
              <a:t>cae</a:t>
            </a:r>
            <a:r>
              <a:rPr sz="2000" b="1" dirty="0">
                <a:solidFill>
                  <a:srgbClr val="FAFAF8"/>
                </a:solidFill>
                <a:latin typeface="Arial"/>
              </a:rPr>
              <a:t> </a:t>
            </a:r>
            <a:r>
              <a:rPr sz="2000" b="1" dirty="0" err="1">
                <a:solidFill>
                  <a:srgbClr val="FAFAF8"/>
                </a:solidFill>
                <a:latin typeface="Arial"/>
              </a:rPr>
              <a:t>sobre</a:t>
            </a:r>
            <a:r>
              <a:rPr sz="2000" b="1" dirty="0">
                <a:solidFill>
                  <a:srgbClr val="FAFAF8"/>
                </a:solidFill>
                <a:latin typeface="Arial"/>
              </a:rPr>
              <a:t> Cristo, para </a:t>
            </a:r>
            <a:r>
              <a:rPr sz="2000" b="1" dirty="0" err="1">
                <a:solidFill>
                  <a:srgbClr val="FAFAF8"/>
                </a:solidFill>
                <a:latin typeface="Arial"/>
              </a:rPr>
              <a:t>que</a:t>
            </a:r>
            <a:r>
              <a:rPr sz="2000" b="1" dirty="0">
                <a:solidFill>
                  <a:srgbClr val="FAFAF8"/>
                </a:solidFill>
                <a:latin typeface="Arial"/>
              </a:rPr>
              <a:t> la misericordia </a:t>
            </a:r>
            <a:r>
              <a:rPr sz="2000" b="1" dirty="0" err="1">
                <a:solidFill>
                  <a:srgbClr val="FAFAF8"/>
                </a:solidFill>
                <a:latin typeface="Arial"/>
              </a:rPr>
              <a:t>llegue</a:t>
            </a:r>
            <a:r>
              <a:rPr sz="2000" b="1" dirty="0">
                <a:solidFill>
                  <a:srgbClr val="FAFAF8"/>
                </a:solidFill>
                <a:latin typeface="Arial"/>
              </a:rPr>
              <a:t> al </a:t>
            </a:r>
            <a:r>
              <a:rPr sz="2000" b="1" dirty="0" err="1">
                <a:solidFill>
                  <a:srgbClr val="FAFAF8"/>
                </a:solidFill>
                <a:latin typeface="Arial"/>
              </a:rPr>
              <a:t>pecador</a:t>
            </a:r>
            <a:r>
              <a:rPr sz="2000" b="1" dirty="0">
                <a:solidFill>
                  <a:srgbClr val="FAFAF8"/>
                </a:solidFill>
                <a:latin typeface="Arial"/>
              </a:rPr>
              <a:t>.</a:t>
            </a:r>
          </a:p>
        </p:txBody>
      </p:sp>
      <p:pic>
        <p:nvPicPr>
          <p:cNvPr id="10" name="Picture 9" descr="a_wide_dramatic_paper_cut_collage_style_illust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7880" y="1143000"/>
            <a:ext cx="5486400" cy="416052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463040" y="5440680"/>
            <a:ext cx="9144000" cy="649224"/>
          </a:xfrm>
          <a:prstGeom prst="rect">
            <a:avLst/>
          </a:prstGeom>
          <a:solidFill>
            <a:srgbClr val="F6C2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719072" y="5513832"/>
            <a:ext cx="864108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500" b="1">
                <a:solidFill>
                  <a:srgbClr val="182638"/>
                </a:solidFill>
                <a:latin typeface="Arial"/>
              </a:rPr>
              <a:t>La misericordia de Dios nunca compite con su justicia; ambas se abrazan perfectamente en la cruz.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9184" y="6492240"/>
            <a:ext cx="594360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800" b="0">
                <a:solidFill>
                  <a:srgbClr val="DEE6EC"/>
                </a:solidFill>
                <a:latin typeface="Arial"/>
              </a:rPr>
              <a:t>Serie los atributos de Dios · La misericordia de Dios · 11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704320" y="6455664"/>
            <a:ext cx="18288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800" b="1">
                <a:solidFill>
                  <a:srgbClr val="F6C242"/>
                </a:solidFill>
                <a:latin typeface="Arial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73152"/>
            <a:ext cx="914400" cy="201168"/>
          </a:xfrm>
          <a:prstGeom prst="rect">
            <a:avLst/>
          </a:prstGeom>
          <a:solidFill>
            <a:srgbClr val="F36E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82296"/>
            <a:ext cx="82296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900" b="1">
                <a:solidFill>
                  <a:srgbClr val="182638"/>
                </a:solidFill>
                <a:latin typeface="Arial"/>
              </a:rPr>
              <a:t>EN CRISTO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7472" y="201168"/>
            <a:ext cx="8412480" cy="47548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200" b="1">
                <a:solidFill>
                  <a:srgbClr val="FAFAF8"/>
                </a:solidFill>
                <a:latin typeface="Arial"/>
              </a:rPr>
              <a:t>CRISTO ES LA SUPREMA REVELACIÓN DE LA MISERICORDIA</a:t>
            </a:r>
          </a:p>
        </p:txBody>
      </p:sp>
      <p:sp>
        <p:nvSpPr>
          <p:cNvPr id="5" name="Rectangle 4"/>
          <p:cNvSpPr/>
          <p:nvPr/>
        </p:nvSpPr>
        <p:spPr>
          <a:xfrm>
            <a:off x="347472" y="612648"/>
            <a:ext cx="2377440" cy="27432"/>
          </a:xfrm>
          <a:prstGeom prst="rect">
            <a:avLst/>
          </a:prstGeom>
          <a:solidFill>
            <a:srgbClr val="F36E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713232" y="1143000"/>
            <a:ext cx="4526280" cy="475488"/>
          </a:xfrm>
          <a:prstGeom prst="roundRect">
            <a:avLst/>
          </a:prstGeom>
          <a:solidFill>
            <a:srgbClr val="F8F3E7"/>
          </a:solidFill>
          <a:ln w="12700">
            <a:solidFill>
              <a:srgbClr val="F36E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77824" y="1271016"/>
            <a:ext cx="420624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700" b="1">
                <a:solidFill>
                  <a:srgbClr val="182638"/>
                </a:solidFill>
                <a:latin typeface="Arial"/>
              </a:rPr>
              <a:t>Tito 3:4–5 · 1 Pedro 1:3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13232" y="1783080"/>
            <a:ext cx="4526280" cy="3017520"/>
          </a:xfrm>
          <a:prstGeom prst="roundRect">
            <a:avLst/>
          </a:prstGeom>
          <a:solidFill>
            <a:srgbClr val="F8F3E7"/>
          </a:solidFill>
          <a:ln w="12700">
            <a:solidFill>
              <a:srgbClr val="F36E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914400" y="1993392"/>
            <a:ext cx="4114800" cy="2606040"/>
          </a:xfrm>
          <a:prstGeom prst="rect">
            <a:avLst/>
          </a:prstGeom>
          <a:noFill/>
        </p:spPr>
        <p:txBody>
          <a:bodyPr wrap="square" lIns="54864" tIns="27432" rIns="54864" bIns="27432">
            <a:normAutofit/>
          </a:bodyPr>
          <a:lstStyle/>
          <a:p>
            <a:pPr>
              <a:spcAft>
                <a:spcPts val="200"/>
              </a:spcAft>
            </a:pPr>
            <a:r>
              <a:rPr sz="1700">
                <a:solidFill>
                  <a:srgbClr val="182638"/>
                </a:solidFill>
                <a:latin typeface="Arial"/>
              </a:rPr>
              <a:t>Dios nos salvó, no por obras justas nuestras, sino por su misericordia.</a:t>
            </a:r>
          </a:p>
          <a:p>
            <a:pPr>
              <a:spcAft>
                <a:spcPts val="200"/>
              </a:spcAft>
            </a:pPr>
            <a:r>
              <a:rPr sz="1700">
                <a:solidFill>
                  <a:srgbClr val="182638"/>
                </a:solidFill>
                <a:latin typeface="Arial"/>
              </a:rPr>
              <a:t>En Cristo, Dios no solo siente compasión: actúa poderosamente para salvar.</a:t>
            </a:r>
          </a:p>
          <a:p>
            <a:pPr>
              <a:spcAft>
                <a:spcPts val="200"/>
              </a:spcAft>
            </a:pPr>
            <a:r>
              <a:rPr sz="1700">
                <a:solidFill>
                  <a:srgbClr val="182638"/>
                </a:solidFill>
                <a:latin typeface="Arial"/>
              </a:rPr>
              <a:t>La resurrección de Cristo también nos da viva esperanza según su grande misericordia.</a:t>
            </a:r>
          </a:p>
        </p:txBody>
      </p:sp>
      <p:pic>
        <p:nvPicPr>
          <p:cNvPr id="10" name="Picture 9" descr="a_wide_paper_cut_collage_style_illustrative_s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1097280"/>
            <a:ext cx="5989320" cy="406908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1143000" y="5230368"/>
            <a:ext cx="10058400" cy="438912"/>
          </a:xfrm>
          <a:prstGeom prst="roundRect">
            <a:avLst/>
          </a:prstGeom>
          <a:solidFill>
            <a:srgbClr val="1B3051"/>
          </a:solidFill>
          <a:ln w="12700">
            <a:solidFill>
              <a:srgbClr val="F6C2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389888" y="5330952"/>
            <a:ext cx="9555480" cy="18288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500" b="1">
                <a:solidFill>
                  <a:srgbClr val="FAFAF8"/>
                </a:solidFill>
                <a:latin typeface="Arial"/>
              </a:rPr>
              <a:t>La misericordia de Dios no nos deja donde estamos; nos rescata y nos conduce a Cristo.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9184" y="6492240"/>
            <a:ext cx="594360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800" b="0">
                <a:solidFill>
                  <a:srgbClr val="DEE6EC"/>
                </a:solidFill>
                <a:latin typeface="Arial"/>
              </a:rPr>
              <a:t>Serie los atributos de Dios · La misericordia de Dios · 12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704320" y="6455664"/>
            <a:ext cx="18288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800" b="1">
                <a:solidFill>
                  <a:srgbClr val="F6C242"/>
                </a:solidFill>
                <a:latin typeface="Arial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73152"/>
            <a:ext cx="868680" cy="201168"/>
          </a:xfrm>
          <a:prstGeom prst="rect">
            <a:avLst/>
          </a:prstGeom>
          <a:solidFill>
            <a:srgbClr val="F6C2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82296"/>
            <a:ext cx="77724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900" b="1">
                <a:solidFill>
                  <a:srgbClr val="182638"/>
                </a:solidFill>
                <a:latin typeface="Arial"/>
              </a:rPr>
              <a:t>EVANGELIO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7472" y="201168"/>
            <a:ext cx="8412480" cy="47548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200" b="1">
                <a:solidFill>
                  <a:srgbClr val="FAFAF8"/>
                </a:solidFill>
                <a:latin typeface="Arial"/>
              </a:rPr>
              <a:t>EN LA CRUZ: MISERICORDIA PARA EL PECADOR</a:t>
            </a:r>
          </a:p>
        </p:txBody>
      </p:sp>
      <p:sp>
        <p:nvSpPr>
          <p:cNvPr id="5" name="Rectangle 4"/>
          <p:cNvSpPr/>
          <p:nvPr/>
        </p:nvSpPr>
        <p:spPr>
          <a:xfrm>
            <a:off x="347472" y="612648"/>
            <a:ext cx="2377440" cy="27432"/>
          </a:xfrm>
          <a:prstGeom prst="rect">
            <a:avLst/>
          </a:prstGeom>
          <a:solidFill>
            <a:srgbClr val="F6C2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685800" y="1078992"/>
            <a:ext cx="4800600" cy="1005840"/>
          </a:xfrm>
          <a:prstGeom prst="roundRect">
            <a:avLst/>
          </a:prstGeom>
          <a:solidFill>
            <a:srgbClr val="F8F3E7"/>
          </a:solidFill>
          <a:ln w="12700">
            <a:solidFill>
              <a:srgbClr val="F6C2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96112" y="1088136"/>
            <a:ext cx="4370832" cy="996696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 lnSpcReduction="10000"/>
          </a:bodyPr>
          <a:lstStyle/>
          <a:p>
            <a:pPr algn="ctr">
              <a:spcAft>
                <a:spcPts val="0"/>
              </a:spcAft>
            </a:pPr>
            <a:r>
              <a:rPr sz="2200" b="1" dirty="0">
                <a:solidFill>
                  <a:srgbClr val="182638"/>
                </a:solidFill>
                <a:latin typeface="Arial"/>
              </a:rPr>
              <a:t>Misericordia = </a:t>
            </a:r>
            <a:r>
              <a:rPr sz="2200" b="1" dirty="0" err="1">
                <a:solidFill>
                  <a:srgbClr val="182638"/>
                </a:solidFill>
                <a:latin typeface="Arial"/>
              </a:rPr>
              <a:t>nosotros</a:t>
            </a:r>
            <a:r>
              <a:rPr sz="2200" b="1" dirty="0">
                <a:solidFill>
                  <a:srgbClr val="182638"/>
                </a:solidFill>
                <a:latin typeface="Arial"/>
              </a:rPr>
              <a:t> no </a:t>
            </a:r>
            <a:r>
              <a:rPr sz="2200" b="1" dirty="0" err="1">
                <a:solidFill>
                  <a:srgbClr val="182638"/>
                </a:solidFill>
                <a:latin typeface="Arial"/>
              </a:rPr>
              <a:t>recibimos</a:t>
            </a:r>
            <a:r>
              <a:rPr sz="2200" b="1" dirty="0">
                <a:solidFill>
                  <a:srgbClr val="182638"/>
                </a:solidFill>
                <a:latin typeface="Arial"/>
              </a:rPr>
              <a:t> el </a:t>
            </a:r>
            <a:r>
              <a:rPr sz="2200" b="1" dirty="0" err="1">
                <a:solidFill>
                  <a:srgbClr val="182638"/>
                </a:solidFill>
                <a:latin typeface="Arial"/>
              </a:rPr>
              <a:t>juicio</a:t>
            </a:r>
            <a:r>
              <a:rPr sz="2200" b="1" dirty="0">
                <a:solidFill>
                  <a:srgbClr val="182638"/>
                </a:solidFill>
                <a:latin typeface="Arial"/>
              </a:rPr>
              <a:t> </a:t>
            </a:r>
            <a:r>
              <a:rPr sz="2200" b="1" dirty="0" err="1">
                <a:solidFill>
                  <a:srgbClr val="182638"/>
                </a:solidFill>
                <a:latin typeface="Arial"/>
              </a:rPr>
              <a:t>que</a:t>
            </a:r>
            <a:r>
              <a:rPr sz="2200" b="1" dirty="0">
                <a:solidFill>
                  <a:srgbClr val="182638"/>
                </a:solidFill>
                <a:latin typeface="Arial"/>
              </a:rPr>
              <a:t> </a:t>
            </a:r>
            <a:r>
              <a:rPr sz="2200" b="1" dirty="0" err="1">
                <a:solidFill>
                  <a:srgbClr val="182638"/>
                </a:solidFill>
                <a:latin typeface="Arial"/>
              </a:rPr>
              <a:t>merecemos</a:t>
            </a:r>
            <a:r>
              <a:rPr sz="2200" b="1" dirty="0">
                <a:solidFill>
                  <a:srgbClr val="182638"/>
                </a:solidFill>
                <a:latin typeface="Arial"/>
              </a:rPr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5800" y="2304288"/>
            <a:ext cx="4800600" cy="2697480"/>
          </a:xfrm>
          <a:prstGeom prst="roundRect">
            <a:avLst/>
          </a:prstGeom>
          <a:solidFill>
            <a:srgbClr val="1B3051"/>
          </a:solidFill>
          <a:ln w="12700">
            <a:solidFill>
              <a:srgbClr val="F6C2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77824" y="2542032"/>
            <a:ext cx="4389120" cy="2240280"/>
          </a:xfrm>
          <a:prstGeom prst="rect">
            <a:avLst/>
          </a:prstGeom>
          <a:noFill/>
        </p:spPr>
        <p:txBody>
          <a:bodyPr wrap="square" lIns="54864" tIns="27432" rIns="54864" bIns="27432">
            <a:normAutofit/>
          </a:bodyPr>
          <a:lstStyle/>
          <a:p>
            <a:pPr>
              <a:spcAft>
                <a:spcPts val="200"/>
              </a:spcAft>
            </a:pPr>
            <a:r>
              <a:rPr sz="1700">
                <a:solidFill>
                  <a:srgbClr val="FAFAF8"/>
                </a:solidFill>
                <a:latin typeface="Arial"/>
              </a:rPr>
              <a:t>No porque el pecado sea pequeño.</a:t>
            </a:r>
          </a:p>
          <a:p>
            <a:pPr>
              <a:spcAft>
                <a:spcPts val="200"/>
              </a:spcAft>
            </a:pPr>
            <a:r>
              <a:rPr sz="1700">
                <a:solidFill>
                  <a:srgbClr val="FAFAF8"/>
                </a:solidFill>
                <a:latin typeface="Arial"/>
              </a:rPr>
              <a:t>No porque Dios olvidó su ley.</a:t>
            </a:r>
          </a:p>
          <a:p>
            <a:pPr>
              <a:spcAft>
                <a:spcPts val="200"/>
              </a:spcAft>
            </a:pPr>
            <a:r>
              <a:rPr sz="1700">
                <a:solidFill>
                  <a:srgbClr val="FAFAF8"/>
                </a:solidFill>
                <a:latin typeface="Arial"/>
              </a:rPr>
              <a:t>Sino porque Cristo cargó la condena de su pueblo.</a:t>
            </a:r>
          </a:p>
          <a:p>
            <a:pPr>
              <a:spcAft>
                <a:spcPts val="200"/>
              </a:spcAft>
            </a:pPr>
            <a:r>
              <a:rPr sz="1700">
                <a:solidFill>
                  <a:srgbClr val="FAFAF8"/>
                </a:solidFill>
                <a:latin typeface="Arial"/>
              </a:rPr>
              <a:t>Por eso Dios puede mostrar misericordia sin dejar de ser justo.</a:t>
            </a:r>
          </a:p>
        </p:txBody>
      </p:sp>
      <p:pic>
        <p:nvPicPr>
          <p:cNvPr id="10" name="Picture 9" descr="a_wide_colorful_paper_cut_illustration_style_la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2432" y="1051560"/>
            <a:ext cx="5486400" cy="429768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29184" y="6492240"/>
            <a:ext cx="594360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800" b="0">
                <a:solidFill>
                  <a:srgbClr val="DEE6EC"/>
                </a:solidFill>
                <a:latin typeface="Arial"/>
              </a:rPr>
              <a:t>Serie los atributos de Dios · La misericordia de Dios · 13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704320" y="6455664"/>
            <a:ext cx="18288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800" b="1">
                <a:solidFill>
                  <a:srgbClr val="F6C242"/>
                </a:solidFill>
                <a:latin typeface="Arial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73152"/>
            <a:ext cx="914400" cy="201168"/>
          </a:xfrm>
          <a:prstGeom prst="rect">
            <a:avLst/>
          </a:prstGeom>
          <a:solidFill>
            <a:srgbClr val="3BB7B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82296"/>
            <a:ext cx="82296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900" b="1">
                <a:solidFill>
                  <a:srgbClr val="182638"/>
                </a:solidFill>
                <a:latin typeface="Arial"/>
              </a:rPr>
              <a:t>SALVACIÓN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7472" y="201168"/>
            <a:ext cx="8412480" cy="47548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400" b="1">
                <a:solidFill>
                  <a:srgbClr val="FAFAF8"/>
                </a:solidFill>
                <a:latin typeface="Arial"/>
              </a:rPr>
              <a:t>MISERICORDIA QUE SALVA</a:t>
            </a:r>
          </a:p>
        </p:txBody>
      </p:sp>
      <p:sp>
        <p:nvSpPr>
          <p:cNvPr id="5" name="Rectangle 4"/>
          <p:cNvSpPr/>
          <p:nvPr/>
        </p:nvSpPr>
        <p:spPr>
          <a:xfrm>
            <a:off x="347472" y="612648"/>
            <a:ext cx="2377440" cy="27432"/>
          </a:xfrm>
          <a:prstGeom prst="rect">
            <a:avLst/>
          </a:prstGeom>
          <a:solidFill>
            <a:srgbClr val="3BB7B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731520" y="1325880"/>
            <a:ext cx="5029200" cy="1600200"/>
          </a:xfrm>
          <a:prstGeom prst="roundRect">
            <a:avLst/>
          </a:prstGeom>
          <a:solidFill>
            <a:srgbClr val="F8F3E7"/>
          </a:solidFill>
          <a:ln w="12700">
            <a:solidFill>
              <a:srgbClr val="3BB7B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96112" y="1508760"/>
            <a:ext cx="4681728" cy="29260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182638"/>
                </a:solidFill>
                <a:latin typeface="Arial"/>
              </a:rPr>
              <a:t>Nos despierta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6112" y="1947672"/>
            <a:ext cx="4663440" cy="59436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600" b="0">
                <a:solidFill>
                  <a:srgbClr val="182638"/>
                </a:solidFill>
                <a:latin typeface="Arial"/>
              </a:rPr>
              <a:t>Estábamos muertos en delitos y pecados.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309359" y="1325880"/>
            <a:ext cx="5029200" cy="1600200"/>
          </a:xfrm>
          <a:prstGeom prst="roundRect">
            <a:avLst/>
          </a:prstGeom>
          <a:solidFill>
            <a:srgbClr val="1B3051"/>
          </a:solidFill>
          <a:ln w="12700">
            <a:solidFill>
              <a:srgbClr val="3BB7B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473951" y="1508760"/>
            <a:ext cx="4681728" cy="29260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FAFAF8"/>
                </a:solidFill>
                <a:latin typeface="Arial"/>
              </a:rPr>
              <a:t>Nos perdona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73951" y="1947672"/>
            <a:ext cx="4663440" cy="59436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600" b="0">
                <a:solidFill>
                  <a:srgbClr val="FAFAF8"/>
                </a:solidFill>
                <a:latin typeface="Arial"/>
              </a:rPr>
              <a:t>No trata al creyente según toda su culpa.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31520" y="3337560"/>
            <a:ext cx="5029200" cy="1600200"/>
          </a:xfrm>
          <a:prstGeom prst="roundRect">
            <a:avLst/>
          </a:prstGeom>
          <a:solidFill>
            <a:srgbClr val="1B3051"/>
          </a:solidFill>
          <a:ln w="12700">
            <a:solidFill>
              <a:srgbClr val="3BB7B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896112" y="3520440"/>
            <a:ext cx="4681728" cy="29260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FAFAF8"/>
                </a:solidFill>
                <a:latin typeface="Arial"/>
              </a:rPr>
              <a:t>Nos adopta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6112" y="3959352"/>
            <a:ext cx="4663440" cy="59436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600" b="0">
                <a:solidFill>
                  <a:srgbClr val="FAFAF8"/>
                </a:solidFill>
                <a:latin typeface="Arial"/>
              </a:rPr>
              <a:t>Nos recibe como hijos en Cristo.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309359" y="3337560"/>
            <a:ext cx="5029200" cy="1600200"/>
          </a:xfrm>
          <a:prstGeom prst="roundRect">
            <a:avLst/>
          </a:prstGeom>
          <a:solidFill>
            <a:srgbClr val="F8F3E7"/>
          </a:solidFill>
          <a:ln w="12700">
            <a:solidFill>
              <a:srgbClr val="3BB7B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473951" y="3520440"/>
            <a:ext cx="4681728" cy="29260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182638"/>
                </a:solidFill>
                <a:latin typeface="Arial"/>
              </a:rPr>
              <a:t>Nos sostiene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73951" y="3959352"/>
            <a:ext cx="4663440" cy="59436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600" b="0">
                <a:solidFill>
                  <a:srgbClr val="182638"/>
                </a:solidFill>
                <a:latin typeface="Arial"/>
              </a:rPr>
              <a:t>Su misericordia acompaña la vida cristiana cada día.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874519" y="5623560"/>
            <a:ext cx="8458200" cy="365760"/>
          </a:xfrm>
          <a:prstGeom prst="rect">
            <a:avLst/>
          </a:prstGeom>
          <a:solidFill>
            <a:srgbClr val="F6C2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2121408" y="5696712"/>
            <a:ext cx="7955279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300" b="1">
                <a:solidFill>
                  <a:srgbClr val="182638"/>
                </a:solidFill>
                <a:latin typeface="Arial"/>
              </a:rPr>
              <a:t>Tito 3:5: “nos salvó... por el lavamiento de la regeneración y por la renovación en el Espíritu Santo”.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29184" y="6492240"/>
            <a:ext cx="594360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800" b="0">
                <a:solidFill>
                  <a:srgbClr val="DEE6EC"/>
                </a:solidFill>
                <a:latin typeface="Arial"/>
              </a:rPr>
              <a:t>Serie los atributos de Dios · La misericordia de Dios · 14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704320" y="6455664"/>
            <a:ext cx="18288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800" b="1">
                <a:solidFill>
                  <a:srgbClr val="F6C242"/>
                </a:solidFill>
                <a:latin typeface="Arial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73152"/>
            <a:ext cx="1143000" cy="201168"/>
          </a:xfrm>
          <a:prstGeom prst="rect">
            <a:avLst/>
          </a:prstGeom>
          <a:solidFill>
            <a:srgbClr val="81B5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82296"/>
            <a:ext cx="105156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900" b="1">
                <a:solidFill>
                  <a:srgbClr val="182638"/>
                </a:solidFill>
                <a:latin typeface="Arial"/>
              </a:rPr>
              <a:t>CADA MAÑANA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7472" y="201168"/>
            <a:ext cx="8412480" cy="47548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200" b="1">
                <a:solidFill>
                  <a:srgbClr val="FAFAF8"/>
                </a:solidFill>
                <a:latin typeface="Arial"/>
              </a:rPr>
              <a:t>SUS MISERICORDIAS SON NUEVAS CADA MAÑANA</a:t>
            </a:r>
          </a:p>
        </p:txBody>
      </p:sp>
      <p:sp>
        <p:nvSpPr>
          <p:cNvPr id="5" name="Rectangle 4"/>
          <p:cNvSpPr/>
          <p:nvPr/>
        </p:nvSpPr>
        <p:spPr>
          <a:xfrm>
            <a:off x="347472" y="612648"/>
            <a:ext cx="2377440" cy="27432"/>
          </a:xfrm>
          <a:prstGeom prst="rect">
            <a:avLst/>
          </a:prstGeom>
          <a:solidFill>
            <a:srgbClr val="81B5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a_wide_richly_colored_paper_cut_cardstock_coll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097280"/>
            <a:ext cx="5486400" cy="416052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400800" y="1115568"/>
            <a:ext cx="4800600" cy="3840480"/>
          </a:xfrm>
          <a:prstGeom prst="roundRect">
            <a:avLst/>
          </a:prstGeom>
          <a:solidFill>
            <a:srgbClr val="F8F3E7"/>
          </a:solidFill>
          <a:ln w="12700">
            <a:solidFill>
              <a:srgbClr val="81B5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583680" y="1353312"/>
            <a:ext cx="4434840" cy="27432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700" b="1">
                <a:solidFill>
                  <a:srgbClr val="182638"/>
                </a:solidFill>
                <a:latin typeface="Arial"/>
              </a:rPr>
              <a:t>Lamentaciones 3:22–23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29400" y="1810512"/>
            <a:ext cx="4389120" cy="2834640"/>
          </a:xfrm>
          <a:prstGeom prst="rect">
            <a:avLst/>
          </a:prstGeom>
          <a:noFill/>
        </p:spPr>
        <p:txBody>
          <a:bodyPr wrap="square" lIns="54864" tIns="27432" rIns="54864" bIns="27432">
            <a:normAutofit/>
          </a:bodyPr>
          <a:lstStyle/>
          <a:p>
            <a:pPr>
              <a:spcAft>
                <a:spcPts val="200"/>
              </a:spcAft>
            </a:pPr>
            <a:r>
              <a:rPr sz="1600">
                <a:solidFill>
                  <a:srgbClr val="182638"/>
                </a:solidFill>
                <a:latin typeface="Arial"/>
              </a:rPr>
              <a:t>Dios sostiene nuestra vida cada día.</a:t>
            </a:r>
          </a:p>
          <a:p>
            <a:pPr>
              <a:spcAft>
                <a:spcPts val="200"/>
              </a:spcAft>
            </a:pPr>
            <a:r>
              <a:rPr sz="1600">
                <a:solidFill>
                  <a:srgbClr val="182638"/>
                </a:solidFill>
                <a:latin typeface="Arial"/>
              </a:rPr>
              <a:t>Dios escucha la oración de sus hijos.</a:t>
            </a:r>
          </a:p>
          <a:p>
            <a:pPr>
              <a:spcAft>
                <a:spcPts val="200"/>
              </a:spcAft>
            </a:pPr>
            <a:r>
              <a:rPr sz="1600">
                <a:solidFill>
                  <a:srgbClr val="182638"/>
                </a:solidFill>
                <a:latin typeface="Arial"/>
              </a:rPr>
              <a:t>Dios perdona repetidas veces al creyente arrepentido.</a:t>
            </a:r>
          </a:p>
          <a:p>
            <a:pPr>
              <a:spcAft>
                <a:spcPts val="200"/>
              </a:spcAft>
            </a:pPr>
            <a:r>
              <a:rPr sz="1600">
                <a:solidFill>
                  <a:srgbClr val="182638"/>
                </a:solidFill>
                <a:latin typeface="Arial"/>
              </a:rPr>
              <a:t>Dios no se cansa de hacer bien a los que son suyos.</a:t>
            </a:r>
          </a:p>
          <a:p>
            <a:pPr>
              <a:spcAft>
                <a:spcPts val="200"/>
              </a:spcAft>
            </a:pPr>
            <a:r>
              <a:rPr sz="1600">
                <a:solidFill>
                  <a:srgbClr val="182638"/>
                </a:solidFill>
                <a:latin typeface="Arial"/>
              </a:rPr>
              <a:t>Su misericordia no es un acto aislado; es una fuente constante.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51560" y="5468112"/>
            <a:ext cx="10149840" cy="585216"/>
          </a:xfrm>
          <a:prstGeom prst="rect">
            <a:avLst/>
          </a:prstGeom>
          <a:solidFill>
            <a:srgbClr val="F6C2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298448" y="5532120"/>
            <a:ext cx="964692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400" b="1">
                <a:solidFill>
                  <a:srgbClr val="182638"/>
                </a:solidFill>
                <a:latin typeface="Arial"/>
              </a:rPr>
              <a:t>La misericordia de Dios no solo nos salva al principio; también nos sostiene en todo el camino cristiano.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9184" y="6492240"/>
            <a:ext cx="594360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800" b="0">
                <a:solidFill>
                  <a:srgbClr val="DEE6EC"/>
                </a:solidFill>
                <a:latin typeface="Arial"/>
              </a:rPr>
              <a:t>Serie los atributos de Dios · La misericordia de Dios · 15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704320" y="6455664"/>
            <a:ext cx="18288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800" b="1">
                <a:solidFill>
                  <a:srgbClr val="F6C242"/>
                </a:solidFill>
                <a:latin typeface="Arial"/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73152"/>
            <a:ext cx="1097280" cy="201168"/>
          </a:xfrm>
          <a:prstGeom prst="rect">
            <a:avLst/>
          </a:prstGeom>
          <a:solidFill>
            <a:srgbClr val="734D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82296"/>
            <a:ext cx="1005839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900" b="1">
                <a:solidFill>
                  <a:srgbClr val="182638"/>
                </a:solidFill>
                <a:latin typeface="Arial"/>
              </a:rPr>
              <a:t>DOS ALCANCES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7472" y="201168"/>
            <a:ext cx="8412480" cy="47548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200" b="1">
                <a:solidFill>
                  <a:srgbClr val="FAFAF8"/>
                </a:solidFill>
                <a:latin typeface="Arial"/>
              </a:rPr>
              <a:t>MISERICORDIA GENERAL Y MISERICORDIA SALVADORA</a:t>
            </a:r>
          </a:p>
        </p:txBody>
      </p:sp>
      <p:sp>
        <p:nvSpPr>
          <p:cNvPr id="5" name="Rectangle 4"/>
          <p:cNvSpPr/>
          <p:nvPr/>
        </p:nvSpPr>
        <p:spPr>
          <a:xfrm>
            <a:off x="347472" y="612648"/>
            <a:ext cx="2377440" cy="27432"/>
          </a:xfrm>
          <a:prstGeom prst="rect">
            <a:avLst/>
          </a:prstGeom>
          <a:solidFill>
            <a:srgbClr val="734D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731520" y="1234440"/>
            <a:ext cx="5120640" cy="4069080"/>
          </a:xfrm>
          <a:prstGeom prst="roundRect">
            <a:avLst/>
          </a:prstGeom>
          <a:solidFill>
            <a:srgbClr val="F8F3E7"/>
          </a:solidFill>
          <a:ln w="12700">
            <a:solidFill>
              <a:srgbClr val="734D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6309360" y="1234440"/>
            <a:ext cx="5120640" cy="4069080"/>
          </a:xfrm>
          <a:prstGeom prst="roundRect">
            <a:avLst/>
          </a:prstGeom>
          <a:solidFill>
            <a:srgbClr val="1B3051"/>
          </a:solidFill>
          <a:ln w="12700">
            <a:solidFill>
              <a:srgbClr val="F6C2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731520" y="1234440"/>
            <a:ext cx="5120640" cy="438912"/>
          </a:xfrm>
          <a:prstGeom prst="rect">
            <a:avLst/>
          </a:prstGeom>
          <a:solidFill>
            <a:srgbClr val="734D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309360" y="1234440"/>
            <a:ext cx="5120640" cy="438912"/>
          </a:xfrm>
          <a:prstGeom prst="rect">
            <a:avLst/>
          </a:prstGeom>
          <a:solidFill>
            <a:srgbClr val="F6C2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932688" y="1344168"/>
            <a:ext cx="4709160" cy="18288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800" b="1">
                <a:solidFill>
                  <a:srgbClr val="FAFAF8"/>
                </a:solidFill>
                <a:latin typeface="Arial"/>
              </a:rPr>
              <a:t>Misericordia general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10528" y="1344168"/>
            <a:ext cx="4709160" cy="18288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800" b="1">
                <a:solidFill>
                  <a:srgbClr val="182638"/>
                </a:solidFill>
                <a:latin typeface="Arial"/>
              </a:rPr>
              <a:t>Misericordia salvadora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32688" y="1874519"/>
            <a:ext cx="4663440" cy="2926080"/>
          </a:xfrm>
          <a:prstGeom prst="rect">
            <a:avLst/>
          </a:prstGeom>
          <a:noFill/>
        </p:spPr>
        <p:txBody>
          <a:bodyPr wrap="square" lIns="54864" tIns="27432" rIns="54864" bIns="27432">
            <a:normAutofit/>
          </a:bodyPr>
          <a:lstStyle/>
          <a:p>
            <a:pPr>
              <a:spcAft>
                <a:spcPts val="200"/>
              </a:spcAft>
            </a:pPr>
            <a:r>
              <a:rPr sz="1800">
                <a:solidFill>
                  <a:srgbClr val="182638"/>
                </a:solidFill>
                <a:latin typeface="Arial"/>
              </a:rPr>
              <a:t>Dios frena mucho mal en el mundo.</a:t>
            </a:r>
          </a:p>
          <a:p>
            <a:pPr>
              <a:spcAft>
                <a:spcPts val="200"/>
              </a:spcAft>
            </a:pPr>
            <a:r>
              <a:rPr sz="1800">
                <a:solidFill>
                  <a:srgbClr val="182638"/>
                </a:solidFill>
                <a:latin typeface="Arial"/>
              </a:rPr>
              <a:t>Da paciencia y tiempo de arrepentimiento.</a:t>
            </a:r>
          </a:p>
          <a:p>
            <a:pPr>
              <a:spcAft>
                <a:spcPts val="200"/>
              </a:spcAft>
            </a:pPr>
            <a:r>
              <a:rPr sz="1800">
                <a:solidFill>
                  <a:srgbClr val="182638"/>
                </a:solidFill>
                <a:latin typeface="Arial"/>
              </a:rPr>
              <a:t>No ejecuta de inmediato todo el juicio que los hombres merecen.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92240" y="1874519"/>
            <a:ext cx="4617720" cy="2926080"/>
          </a:xfrm>
          <a:prstGeom prst="rect">
            <a:avLst/>
          </a:prstGeom>
          <a:noFill/>
        </p:spPr>
        <p:txBody>
          <a:bodyPr wrap="square" lIns="54864" tIns="27432" rIns="54864" bIns="27432">
            <a:normAutofit/>
          </a:bodyPr>
          <a:lstStyle/>
          <a:p>
            <a:pPr>
              <a:spcAft>
                <a:spcPts val="200"/>
              </a:spcAft>
            </a:pPr>
            <a:r>
              <a:rPr sz="1800">
                <a:solidFill>
                  <a:srgbClr val="FAFAF8"/>
                </a:solidFill>
                <a:latin typeface="Arial"/>
              </a:rPr>
              <a:t>Dios perdona realmente en Cristo.</a:t>
            </a:r>
          </a:p>
          <a:p>
            <a:pPr>
              <a:spcAft>
                <a:spcPts val="200"/>
              </a:spcAft>
            </a:pPr>
            <a:r>
              <a:rPr sz="1800">
                <a:solidFill>
                  <a:srgbClr val="FAFAF8"/>
                </a:solidFill>
                <a:latin typeface="Arial"/>
              </a:rPr>
              <a:t>Dios da nuevo nacimiento y adopción.</a:t>
            </a:r>
          </a:p>
          <a:p>
            <a:pPr>
              <a:spcAft>
                <a:spcPts val="200"/>
              </a:spcAft>
            </a:pPr>
            <a:r>
              <a:rPr sz="1800">
                <a:solidFill>
                  <a:srgbClr val="FAFAF8"/>
                </a:solidFill>
                <a:latin typeface="Arial"/>
              </a:rPr>
              <a:t>Dios rescata eficazmente a su pueblo del pecado y de la condenación.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783080" y="5559552"/>
            <a:ext cx="8641080" cy="365760"/>
          </a:xfrm>
          <a:prstGeom prst="rect">
            <a:avLst/>
          </a:prstGeom>
          <a:solidFill>
            <a:srgbClr val="F6C2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2029968" y="5632704"/>
            <a:ext cx="813816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400" b="1">
                <a:solidFill>
                  <a:srgbClr val="182638"/>
                </a:solidFill>
                <a:latin typeface="Arial"/>
              </a:rPr>
              <a:t>La misericordia salvadora es especial: no solo retrasa juicio, sino que salva en Cristo.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9184" y="6492240"/>
            <a:ext cx="594360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800" b="0">
                <a:solidFill>
                  <a:srgbClr val="DEE6EC"/>
                </a:solidFill>
                <a:latin typeface="Arial"/>
              </a:rPr>
              <a:t>Serie los atributos de Dios · La misericordia de Dios · 16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704320" y="6455664"/>
            <a:ext cx="18288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800" b="1">
                <a:solidFill>
                  <a:srgbClr val="F6C242"/>
                </a:solidFill>
                <a:latin typeface="Arial"/>
              </a:rP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73152"/>
            <a:ext cx="914400" cy="201168"/>
          </a:xfrm>
          <a:prstGeom prst="rect">
            <a:avLst/>
          </a:prstGeom>
          <a:solidFill>
            <a:srgbClr val="F36E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82296"/>
            <a:ext cx="82296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900" b="1">
                <a:solidFill>
                  <a:srgbClr val="182638"/>
                </a:solidFill>
                <a:latin typeface="Arial"/>
              </a:rPr>
              <a:t>RESPUESTA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7472" y="201168"/>
            <a:ext cx="8412480" cy="47548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400" b="1">
                <a:solidFill>
                  <a:srgbClr val="FAFAF8"/>
                </a:solidFill>
                <a:latin typeface="Arial"/>
              </a:rPr>
              <a:t>¿CÓMO RESPONDEMOS A ESTA MISERICORDIA?</a:t>
            </a:r>
          </a:p>
        </p:txBody>
      </p:sp>
      <p:sp>
        <p:nvSpPr>
          <p:cNvPr id="5" name="Rectangle 4"/>
          <p:cNvSpPr/>
          <p:nvPr/>
        </p:nvSpPr>
        <p:spPr>
          <a:xfrm>
            <a:off x="347472" y="612648"/>
            <a:ext cx="2377440" cy="27432"/>
          </a:xfrm>
          <a:prstGeom prst="rect">
            <a:avLst/>
          </a:prstGeom>
          <a:solidFill>
            <a:srgbClr val="F36E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685800" y="1143000"/>
            <a:ext cx="10972800" cy="960120"/>
          </a:xfrm>
          <a:prstGeom prst="roundRect">
            <a:avLst/>
          </a:prstGeom>
          <a:solidFill>
            <a:srgbClr val="F8F3E7"/>
          </a:solidFill>
          <a:ln w="12700">
            <a:solidFill>
              <a:srgbClr val="F36E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60120" y="1426464"/>
            <a:ext cx="10424160" cy="38404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2300" b="1">
                <a:solidFill>
                  <a:srgbClr val="182638"/>
                </a:solidFill>
                <a:latin typeface="Arial"/>
              </a:rPr>
              <a:t>No con orgullo, sino con arrepentimiento, fe, gratitud y obediencia.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2514600"/>
            <a:ext cx="4983480" cy="1097280"/>
          </a:xfrm>
          <a:prstGeom prst="roundRect">
            <a:avLst/>
          </a:prstGeom>
          <a:solidFill>
            <a:srgbClr val="F8F3E7"/>
          </a:solidFill>
          <a:ln w="12700">
            <a:solidFill>
              <a:srgbClr val="F36E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923544" y="2642616"/>
            <a:ext cx="1554480" cy="237744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700" b="1">
                <a:solidFill>
                  <a:srgbClr val="182638"/>
                </a:solidFill>
                <a:latin typeface="Arial"/>
              </a:rPr>
              <a:t>Humildad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77440" y="2633472"/>
            <a:ext cx="3154680" cy="64008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400" b="0">
                <a:solidFill>
                  <a:srgbClr val="182638"/>
                </a:solidFill>
                <a:latin typeface="Arial"/>
              </a:rPr>
              <a:t>Si Dios nos trata con misericordia, no tenemos de qué jactarnos.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63640" y="2514600"/>
            <a:ext cx="4983480" cy="1097280"/>
          </a:xfrm>
          <a:prstGeom prst="roundRect">
            <a:avLst/>
          </a:prstGeom>
          <a:solidFill>
            <a:srgbClr val="1B3051"/>
          </a:solidFill>
          <a:ln w="12700">
            <a:solidFill>
              <a:srgbClr val="F36E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409944" y="2642616"/>
            <a:ext cx="1554480" cy="237744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700" b="1">
                <a:solidFill>
                  <a:srgbClr val="FAFAF8"/>
                </a:solidFill>
                <a:latin typeface="Arial"/>
              </a:rPr>
              <a:t>Arrepentimiento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633472"/>
            <a:ext cx="3154680" cy="64008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400" b="0">
                <a:solidFill>
                  <a:srgbClr val="FAFAF8"/>
                </a:solidFill>
                <a:latin typeface="Arial"/>
              </a:rPr>
              <a:t>La misericordia no nos anima a pecar más; nos guía a volver a Dios.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77240" y="3931920"/>
            <a:ext cx="4983480" cy="1097280"/>
          </a:xfrm>
          <a:prstGeom prst="roundRect">
            <a:avLst/>
          </a:prstGeom>
          <a:solidFill>
            <a:srgbClr val="F8F3E7"/>
          </a:solidFill>
          <a:ln w="12700">
            <a:solidFill>
              <a:srgbClr val="F36E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923544" y="4059935"/>
            <a:ext cx="1554480" cy="237744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700" b="1">
                <a:solidFill>
                  <a:srgbClr val="182638"/>
                </a:solidFill>
                <a:latin typeface="Arial"/>
              </a:rPr>
              <a:t>Gratitud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377440" y="4050791"/>
            <a:ext cx="3154680" cy="64008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400" b="0">
                <a:solidFill>
                  <a:srgbClr val="182638"/>
                </a:solidFill>
                <a:latin typeface="Arial"/>
              </a:rPr>
              <a:t>El corazón agradecido reconoce que vive por pura misericordia.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63640" y="3931920"/>
            <a:ext cx="4983480" cy="1097280"/>
          </a:xfrm>
          <a:prstGeom prst="roundRect">
            <a:avLst/>
          </a:prstGeom>
          <a:solidFill>
            <a:srgbClr val="1B3051"/>
          </a:solidFill>
          <a:ln w="12700">
            <a:solidFill>
              <a:srgbClr val="F36E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409944" y="4059935"/>
            <a:ext cx="1554480" cy="237744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700" b="1">
                <a:solidFill>
                  <a:srgbClr val="FAFAF8"/>
                </a:solidFill>
                <a:latin typeface="Arial"/>
              </a:rPr>
              <a:t>Misericordia hacia otros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63840" y="4050791"/>
            <a:ext cx="3154680" cy="64008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400" b="0">
                <a:solidFill>
                  <a:srgbClr val="FAFAF8"/>
                </a:solidFill>
                <a:latin typeface="Arial"/>
              </a:rPr>
              <a:t>Quien recibe misericordia aprende a ser misericordioso.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29184" y="6492240"/>
            <a:ext cx="594360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800" b="0">
                <a:solidFill>
                  <a:srgbClr val="DEE6EC"/>
                </a:solidFill>
                <a:latin typeface="Arial"/>
              </a:rPr>
              <a:t>Serie los atributos de Dios · La misericordia de Dios · 17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704320" y="6455664"/>
            <a:ext cx="18288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800" b="1">
                <a:solidFill>
                  <a:srgbClr val="F6C242"/>
                </a:solidFill>
                <a:latin typeface="Arial"/>
              </a:rP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73152"/>
            <a:ext cx="868680" cy="201168"/>
          </a:xfrm>
          <a:prstGeom prst="rect">
            <a:avLst/>
          </a:prstGeom>
          <a:solidFill>
            <a:srgbClr val="F6C2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82296"/>
            <a:ext cx="77724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900" b="1">
                <a:solidFill>
                  <a:srgbClr val="182638"/>
                </a:solidFill>
                <a:latin typeface="Arial"/>
              </a:rPr>
              <a:t>IMITACIÓN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7472" y="201168"/>
            <a:ext cx="8412480" cy="47548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200" b="1">
                <a:solidFill>
                  <a:srgbClr val="FAFAF8"/>
                </a:solidFill>
                <a:latin typeface="Arial"/>
              </a:rPr>
              <a:t>DIOS QUIERE QUE SU PUEBLO SEA MISERICORDIOSO</a:t>
            </a:r>
          </a:p>
        </p:txBody>
      </p:sp>
      <p:sp>
        <p:nvSpPr>
          <p:cNvPr id="5" name="Rectangle 4"/>
          <p:cNvSpPr/>
          <p:nvPr/>
        </p:nvSpPr>
        <p:spPr>
          <a:xfrm>
            <a:off x="347472" y="612648"/>
            <a:ext cx="2377440" cy="27432"/>
          </a:xfrm>
          <a:prstGeom prst="rect">
            <a:avLst/>
          </a:prstGeom>
          <a:solidFill>
            <a:srgbClr val="F6C2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731520" y="1115568"/>
            <a:ext cx="4754880" cy="475488"/>
          </a:xfrm>
          <a:prstGeom prst="roundRect">
            <a:avLst/>
          </a:prstGeom>
          <a:solidFill>
            <a:srgbClr val="F8F3E7"/>
          </a:solidFill>
          <a:ln w="12700">
            <a:solidFill>
              <a:srgbClr val="F6C2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96112" y="1243584"/>
            <a:ext cx="443484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700" b="1">
                <a:solidFill>
                  <a:srgbClr val="182638"/>
                </a:solidFill>
                <a:latin typeface="Arial"/>
              </a:rPr>
              <a:t>Lucas 6:36 · Mateo 5:7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1783080"/>
            <a:ext cx="4754880" cy="3337560"/>
          </a:xfrm>
          <a:prstGeom prst="roundRect">
            <a:avLst/>
          </a:prstGeom>
          <a:solidFill>
            <a:srgbClr val="1B3051"/>
          </a:solidFill>
          <a:ln w="12700">
            <a:solidFill>
              <a:srgbClr val="F6C2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932688" y="2011680"/>
            <a:ext cx="4343400" cy="2880360"/>
          </a:xfrm>
          <a:prstGeom prst="rect">
            <a:avLst/>
          </a:prstGeom>
          <a:noFill/>
        </p:spPr>
        <p:txBody>
          <a:bodyPr wrap="square" lIns="54864" tIns="27432" rIns="54864" bIns="27432">
            <a:normAutofit/>
          </a:bodyPr>
          <a:lstStyle/>
          <a:p>
            <a:pPr>
              <a:spcAft>
                <a:spcPts val="200"/>
              </a:spcAft>
            </a:pPr>
            <a:r>
              <a:rPr sz="1700">
                <a:solidFill>
                  <a:srgbClr val="FAFAF8"/>
                </a:solidFill>
                <a:latin typeface="Arial"/>
              </a:rPr>
              <a:t>No podemos perdonar pecados como Dios perdona, pero sí podemos reflejar su compasión.</a:t>
            </a:r>
          </a:p>
          <a:p>
            <a:pPr>
              <a:spcAft>
                <a:spcPts val="200"/>
              </a:spcAft>
            </a:pPr>
            <a:r>
              <a:rPr sz="1700">
                <a:solidFill>
                  <a:srgbClr val="FAFAF8"/>
                </a:solidFill>
                <a:latin typeface="Arial"/>
              </a:rPr>
              <a:t>Ser misericordioso implica ternura, paciencia, ayuda y disposición a perdonar.</a:t>
            </a:r>
          </a:p>
          <a:p>
            <a:pPr>
              <a:spcAft>
                <a:spcPts val="200"/>
              </a:spcAft>
            </a:pPr>
            <a:r>
              <a:rPr sz="1700">
                <a:solidFill>
                  <a:srgbClr val="FAFAF8"/>
                </a:solidFill>
                <a:latin typeface="Arial"/>
              </a:rPr>
              <a:t>La misericordia cristiana no aprueba el pecado, pero sí busca restaurar al caído.</a:t>
            </a:r>
          </a:p>
        </p:txBody>
      </p:sp>
      <p:pic>
        <p:nvPicPr>
          <p:cNvPr id="10" name="Picture 9" descr="a_warm_heartfelt_paper_craft_cut_paper_illustr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0" y="1078992"/>
            <a:ext cx="5486400" cy="416052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143000" y="5504688"/>
            <a:ext cx="9875520" cy="365760"/>
          </a:xfrm>
          <a:prstGeom prst="rect">
            <a:avLst/>
          </a:prstGeom>
          <a:solidFill>
            <a:srgbClr val="F6C2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389888" y="5577840"/>
            <a:ext cx="937260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400" b="1">
                <a:solidFill>
                  <a:srgbClr val="182638"/>
                </a:solidFill>
                <a:latin typeface="Arial"/>
              </a:rPr>
              <a:t>El que ha sido tratado con misericordia aprende a mirar a otros con compasión verdadera.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9184" y="6492240"/>
            <a:ext cx="594360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800" b="0">
                <a:solidFill>
                  <a:srgbClr val="DEE6EC"/>
                </a:solidFill>
                <a:latin typeface="Arial"/>
              </a:rPr>
              <a:t>Serie los atributos de Dios · La misericordia de Dios · 18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704320" y="6455664"/>
            <a:ext cx="18288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800" b="1">
                <a:solidFill>
                  <a:srgbClr val="F6C242"/>
                </a:solidFill>
                <a:latin typeface="Arial"/>
              </a:rPr>
              <a:t>18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73152"/>
            <a:ext cx="868680" cy="201168"/>
          </a:xfrm>
          <a:prstGeom prst="rect">
            <a:avLst/>
          </a:prstGeom>
          <a:solidFill>
            <a:srgbClr val="3BB7B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82296"/>
            <a:ext cx="77724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900" b="1">
                <a:solidFill>
                  <a:srgbClr val="182638"/>
                </a:solidFill>
                <a:latin typeface="Arial"/>
              </a:rPr>
              <a:t>RESUMEN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7472" y="201168"/>
            <a:ext cx="8412480" cy="47548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400" b="1">
                <a:solidFill>
                  <a:srgbClr val="FAFAF8"/>
                </a:solidFill>
                <a:latin typeface="Arial"/>
              </a:rPr>
              <a:t>JUNTEMOS LAS PIEZAS</a:t>
            </a:r>
          </a:p>
        </p:txBody>
      </p:sp>
      <p:sp>
        <p:nvSpPr>
          <p:cNvPr id="5" name="Rectangle 4"/>
          <p:cNvSpPr/>
          <p:nvPr/>
        </p:nvSpPr>
        <p:spPr>
          <a:xfrm>
            <a:off x="347472" y="612648"/>
            <a:ext cx="2377440" cy="27432"/>
          </a:xfrm>
          <a:prstGeom prst="rect">
            <a:avLst/>
          </a:prstGeom>
          <a:solidFill>
            <a:srgbClr val="3BB7B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822960" y="1143000"/>
            <a:ext cx="384048" cy="310896"/>
          </a:xfrm>
          <a:prstGeom prst="rect">
            <a:avLst/>
          </a:prstGeom>
          <a:solidFill>
            <a:srgbClr val="F6C2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05256" y="1188720"/>
            <a:ext cx="182880" cy="146304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300" b="1">
                <a:solidFill>
                  <a:srgbClr val="182638"/>
                </a:solidFill>
                <a:latin typeface="Arial"/>
              </a:rPr>
              <a:t>1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353312" y="1124712"/>
            <a:ext cx="9875520" cy="384048"/>
          </a:xfrm>
          <a:prstGeom prst="roundRect">
            <a:avLst/>
          </a:prstGeom>
          <a:solidFill>
            <a:srgbClr val="F8F3E7"/>
          </a:solidFill>
          <a:ln w="12700">
            <a:solidFill>
              <a:srgbClr val="3BB7B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554480" y="1207008"/>
            <a:ext cx="946404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600" b="0">
                <a:solidFill>
                  <a:srgbClr val="182638"/>
                </a:solidFill>
                <a:latin typeface="Arial"/>
              </a:rPr>
              <a:t>Dios es misericordioso por naturaleza.</a:t>
            </a:r>
          </a:p>
        </p:txBody>
      </p:sp>
      <p:sp>
        <p:nvSpPr>
          <p:cNvPr id="10" name="Rectangle 9"/>
          <p:cNvSpPr/>
          <p:nvPr/>
        </p:nvSpPr>
        <p:spPr>
          <a:xfrm>
            <a:off x="822960" y="1764792"/>
            <a:ext cx="384048" cy="310896"/>
          </a:xfrm>
          <a:prstGeom prst="rect">
            <a:avLst/>
          </a:prstGeom>
          <a:solidFill>
            <a:srgbClr val="F6C2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905256" y="1810512"/>
            <a:ext cx="182880" cy="146304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300" b="1">
                <a:solidFill>
                  <a:srgbClr val="182638"/>
                </a:solidFill>
                <a:latin typeface="Arial"/>
              </a:rPr>
              <a:t>2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353312" y="1746504"/>
            <a:ext cx="9875520" cy="384048"/>
          </a:xfrm>
          <a:prstGeom prst="roundRect">
            <a:avLst/>
          </a:prstGeom>
          <a:solidFill>
            <a:srgbClr val="1B3051"/>
          </a:solidFill>
          <a:ln w="12700">
            <a:solidFill>
              <a:srgbClr val="3BB7B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554480" y="1828800"/>
            <a:ext cx="946404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600" b="0">
                <a:solidFill>
                  <a:srgbClr val="FAFAF8"/>
                </a:solidFill>
                <a:latin typeface="Arial"/>
              </a:rPr>
              <a:t>Misericordia significa no recibir el juicio o castigo que merecemos.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22960" y="2386584"/>
            <a:ext cx="384048" cy="310896"/>
          </a:xfrm>
          <a:prstGeom prst="rect">
            <a:avLst/>
          </a:prstGeom>
          <a:solidFill>
            <a:srgbClr val="F6C2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905256" y="2432304"/>
            <a:ext cx="182880" cy="146304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300" b="1">
                <a:solidFill>
                  <a:srgbClr val="182638"/>
                </a:solidFill>
                <a:latin typeface="Arial"/>
              </a:rPr>
              <a:t>3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353312" y="2368296"/>
            <a:ext cx="9875520" cy="384048"/>
          </a:xfrm>
          <a:prstGeom prst="roundRect">
            <a:avLst/>
          </a:prstGeom>
          <a:solidFill>
            <a:srgbClr val="F8F3E7"/>
          </a:solidFill>
          <a:ln w="12700">
            <a:solidFill>
              <a:srgbClr val="3BB7B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554480" y="2450592"/>
            <a:ext cx="946404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600" b="0">
                <a:solidFill>
                  <a:srgbClr val="182638"/>
                </a:solidFill>
                <a:latin typeface="Arial"/>
              </a:rPr>
              <a:t>La misericordia mira al pecador como culpable y también como miserable.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22960" y="3008376"/>
            <a:ext cx="384048" cy="310896"/>
          </a:xfrm>
          <a:prstGeom prst="rect">
            <a:avLst/>
          </a:prstGeom>
          <a:solidFill>
            <a:srgbClr val="F6C2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905256" y="3054096"/>
            <a:ext cx="182880" cy="146304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300" b="1">
                <a:solidFill>
                  <a:srgbClr val="182638"/>
                </a:solidFill>
                <a:latin typeface="Arial"/>
              </a:rPr>
              <a:t>4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353312" y="2990088"/>
            <a:ext cx="9875520" cy="384048"/>
          </a:xfrm>
          <a:prstGeom prst="roundRect">
            <a:avLst/>
          </a:prstGeom>
          <a:solidFill>
            <a:srgbClr val="1B3051"/>
          </a:solidFill>
          <a:ln w="12700">
            <a:solidFill>
              <a:srgbClr val="3BB7B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1554480" y="3072384"/>
            <a:ext cx="946404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600" b="0">
                <a:solidFill>
                  <a:srgbClr val="FAFAF8"/>
                </a:solidFill>
                <a:latin typeface="Arial"/>
              </a:rPr>
              <a:t>La misericordia no elimina la justicia; la justicia se cumple en Cristo.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22960" y="3630168"/>
            <a:ext cx="384048" cy="310896"/>
          </a:xfrm>
          <a:prstGeom prst="rect">
            <a:avLst/>
          </a:prstGeom>
          <a:solidFill>
            <a:srgbClr val="F6C2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905256" y="3675888"/>
            <a:ext cx="182880" cy="146304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300" b="1">
                <a:solidFill>
                  <a:srgbClr val="182638"/>
                </a:solidFill>
                <a:latin typeface="Arial"/>
              </a:rPr>
              <a:t>5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1353312" y="3611880"/>
            <a:ext cx="9875520" cy="384048"/>
          </a:xfrm>
          <a:prstGeom prst="roundRect">
            <a:avLst/>
          </a:prstGeom>
          <a:solidFill>
            <a:srgbClr val="F8F3E7"/>
          </a:solidFill>
          <a:ln w="12700">
            <a:solidFill>
              <a:srgbClr val="3BB7B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1554480" y="3694176"/>
            <a:ext cx="946404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600" b="0">
                <a:solidFill>
                  <a:srgbClr val="182638"/>
                </a:solidFill>
                <a:latin typeface="Arial"/>
              </a:rPr>
              <a:t>La salvación es enteramente un acto de la misericordia de Dios.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22960" y="4251960"/>
            <a:ext cx="384048" cy="310896"/>
          </a:xfrm>
          <a:prstGeom prst="rect">
            <a:avLst/>
          </a:prstGeom>
          <a:solidFill>
            <a:srgbClr val="F6C2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905256" y="4297680"/>
            <a:ext cx="182880" cy="146304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300" b="1">
                <a:solidFill>
                  <a:srgbClr val="182638"/>
                </a:solidFill>
                <a:latin typeface="Arial"/>
              </a:rPr>
              <a:t>6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1353312" y="4233672"/>
            <a:ext cx="9875520" cy="384048"/>
          </a:xfrm>
          <a:prstGeom prst="roundRect">
            <a:avLst/>
          </a:prstGeom>
          <a:solidFill>
            <a:srgbClr val="1B3051"/>
          </a:solidFill>
          <a:ln w="12700">
            <a:solidFill>
              <a:srgbClr val="3BB7B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1554480" y="4315968"/>
            <a:ext cx="946404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600" b="0">
                <a:solidFill>
                  <a:srgbClr val="FAFAF8"/>
                </a:solidFill>
                <a:latin typeface="Arial"/>
              </a:rPr>
              <a:t>Sus misericordias sostienen la vida del creyente cada día.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22960" y="4873752"/>
            <a:ext cx="384048" cy="310896"/>
          </a:xfrm>
          <a:prstGeom prst="rect">
            <a:avLst/>
          </a:prstGeom>
          <a:solidFill>
            <a:srgbClr val="F6C2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905256" y="4919472"/>
            <a:ext cx="182880" cy="146304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300" b="1">
                <a:solidFill>
                  <a:srgbClr val="182638"/>
                </a:solidFill>
                <a:latin typeface="Arial"/>
              </a:rPr>
              <a:t>7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1353312" y="4855464"/>
            <a:ext cx="9875520" cy="384048"/>
          </a:xfrm>
          <a:prstGeom prst="roundRect">
            <a:avLst/>
          </a:prstGeom>
          <a:solidFill>
            <a:srgbClr val="F8F3E7"/>
          </a:solidFill>
          <a:ln w="12700">
            <a:solidFill>
              <a:srgbClr val="3BB7B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1554480" y="4937760"/>
            <a:ext cx="946404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600" b="0">
                <a:solidFill>
                  <a:srgbClr val="182638"/>
                </a:solidFill>
                <a:latin typeface="Arial"/>
              </a:rPr>
              <a:t>Quien recibe misericordia debe vivir en humildad, gratitud y compasión.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29184" y="6492240"/>
            <a:ext cx="594360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800" b="0">
                <a:solidFill>
                  <a:srgbClr val="DEE6EC"/>
                </a:solidFill>
                <a:latin typeface="Arial"/>
              </a:rPr>
              <a:t>Serie los atributos de Dios · La misericordia de Dios · 19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1704320" y="6455664"/>
            <a:ext cx="18288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800" b="1">
                <a:solidFill>
                  <a:srgbClr val="F6C242"/>
                </a:solidFill>
                <a:latin typeface="Arial"/>
              </a:rPr>
              <a:t>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73152"/>
            <a:ext cx="658368" cy="201168"/>
          </a:xfrm>
          <a:prstGeom prst="rect">
            <a:avLst/>
          </a:prstGeom>
          <a:solidFill>
            <a:srgbClr val="F36E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82296"/>
            <a:ext cx="566928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900" b="1">
                <a:solidFill>
                  <a:srgbClr val="182638"/>
                </a:solidFill>
                <a:latin typeface="Arial"/>
              </a:rPr>
              <a:t>RUTA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7472" y="201168"/>
            <a:ext cx="8412480" cy="47548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400" b="1">
                <a:solidFill>
                  <a:srgbClr val="FAFAF8"/>
                </a:solidFill>
                <a:latin typeface="Arial"/>
              </a:rPr>
              <a:t>EL HILO DE LA CLASE</a:t>
            </a:r>
          </a:p>
        </p:txBody>
      </p:sp>
      <p:sp>
        <p:nvSpPr>
          <p:cNvPr id="5" name="Rectangle 4"/>
          <p:cNvSpPr/>
          <p:nvPr/>
        </p:nvSpPr>
        <p:spPr>
          <a:xfrm>
            <a:off x="347472" y="612648"/>
            <a:ext cx="2377440" cy="27432"/>
          </a:xfrm>
          <a:prstGeom prst="rect">
            <a:avLst/>
          </a:prstGeom>
          <a:solidFill>
            <a:srgbClr val="F36E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502920" y="1005840"/>
            <a:ext cx="4572000" cy="5212080"/>
          </a:xfrm>
          <a:prstGeom prst="roundRect">
            <a:avLst/>
          </a:prstGeom>
          <a:solidFill>
            <a:srgbClr val="1B3051"/>
          </a:solidFill>
          <a:ln w="12700">
            <a:solidFill>
              <a:srgbClr val="F6C2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85800" y="1170432"/>
            <a:ext cx="4114800" cy="32004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F8F3E7"/>
                </a:solidFill>
                <a:latin typeface="Arial"/>
              </a:rPr>
              <a:t>Hoy seguiremos esta ruta: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" y="1673352"/>
            <a:ext cx="310896" cy="265176"/>
          </a:xfrm>
          <a:prstGeom prst="rect">
            <a:avLst/>
          </a:prstGeom>
          <a:solidFill>
            <a:srgbClr val="F6C2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86384" y="1691640"/>
            <a:ext cx="201168" cy="146304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200" b="1">
                <a:solidFill>
                  <a:srgbClr val="182638"/>
                </a:solidFill>
                <a:latin typeface="Arial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" y="1664208"/>
            <a:ext cx="3703320" cy="27432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500" b="0">
                <a:solidFill>
                  <a:srgbClr val="FAFAF8"/>
                </a:solidFill>
                <a:latin typeface="Arial"/>
              </a:rPr>
              <a:t>Qué significa misericordia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31520" y="2258568"/>
            <a:ext cx="310896" cy="265176"/>
          </a:xfrm>
          <a:prstGeom prst="rect">
            <a:avLst/>
          </a:prstGeom>
          <a:solidFill>
            <a:srgbClr val="F6C2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86384" y="2276856"/>
            <a:ext cx="201168" cy="146304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200" b="1">
                <a:solidFill>
                  <a:srgbClr val="182638"/>
                </a:solidFill>
                <a:latin typeface="Arial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15568" y="2249424"/>
            <a:ext cx="3703320" cy="27432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500" b="0">
                <a:solidFill>
                  <a:srgbClr val="FAFAF8"/>
                </a:solidFill>
                <a:latin typeface="Arial"/>
              </a:rPr>
              <a:t>Cómo se relaciona con la santidad y la justicia de Dios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31520" y="2843784"/>
            <a:ext cx="310896" cy="265176"/>
          </a:xfrm>
          <a:prstGeom prst="rect">
            <a:avLst/>
          </a:prstGeom>
          <a:solidFill>
            <a:srgbClr val="F6C2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86384" y="2862072"/>
            <a:ext cx="201168" cy="146304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200" b="1">
                <a:solidFill>
                  <a:srgbClr val="182638"/>
                </a:solidFill>
                <a:latin typeface="Arial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15568" y="2834640"/>
            <a:ext cx="3703320" cy="27432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500" b="0">
                <a:solidFill>
                  <a:srgbClr val="FAFAF8"/>
                </a:solidFill>
                <a:latin typeface="Arial"/>
              </a:rPr>
              <a:t>Por qué necesitamos misericordia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31520" y="3429000"/>
            <a:ext cx="310896" cy="265176"/>
          </a:xfrm>
          <a:prstGeom prst="rect">
            <a:avLst/>
          </a:prstGeom>
          <a:solidFill>
            <a:srgbClr val="F6C2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786384" y="3447288"/>
            <a:ext cx="201168" cy="146304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200" b="1">
                <a:solidFill>
                  <a:srgbClr val="182638"/>
                </a:solidFill>
                <a:latin typeface="Arial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15568" y="3419856"/>
            <a:ext cx="3703320" cy="27432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500" b="0">
                <a:solidFill>
                  <a:srgbClr val="FAFAF8"/>
                </a:solidFill>
                <a:latin typeface="Arial"/>
              </a:rPr>
              <a:t>Cómo Dios mostró su misericordia en la historia bíblica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31520" y="4014216"/>
            <a:ext cx="310896" cy="265176"/>
          </a:xfrm>
          <a:prstGeom prst="rect">
            <a:avLst/>
          </a:prstGeom>
          <a:solidFill>
            <a:srgbClr val="F6C2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86384" y="4032504"/>
            <a:ext cx="201168" cy="146304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200" b="1">
                <a:solidFill>
                  <a:srgbClr val="182638"/>
                </a:solidFill>
                <a:latin typeface="Arial"/>
              </a:rPr>
              <a:t>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15568" y="4005072"/>
            <a:ext cx="3703320" cy="27432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500" b="0">
                <a:solidFill>
                  <a:srgbClr val="FAFAF8"/>
                </a:solidFill>
                <a:latin typeface="Arial"/>
              </a:rPr>
              <a:t>Cómo Cristo revela la misericordia de Dios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31520" y="4599432"/>
            <a:ext cx="310896" cy="265176"/>
          </a:xfrm>
          <a:prstGeom prst="rect">
            <a:avLst/>
          </a:prstGeom>
          <a:solidFill>
            <a:srgbClr val="F6C2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786384" y="4617720"/>
            <a:ext cx="201168" cy="146304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200" b="1">
                <a:solidFill>
                  <a:srgbClr val="182638"/>
                </a:solidFill>
                <a:latin typeface="Arial"/>
              </a:rPr>
              <a:t>6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15568" y="4590288"/>
            <a:ext cx="3703320" cy="27432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500" b="0">
                <a:solidFill>
                  <a:srgbClr val="FAFAF8"/>
                </a:solidFill>
                <a:latin typeface="Arial"/>
              </a:rPr>
              <a:t>Qué diferencia hay entre justicia, gracia y misericordia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31520" y="5184648"/>
            <a:ext cx="310896" cy="265176"/>
          </a:xfrm>
          <a:prstGeom prst="rect">
            <a:avLst/>
          </a:prstGeom>
          <a:solidFill>
            <a:srgbClr val="F6C2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786384" y="5202936"/>
            <a:ext cx="201168" cy="146304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200" b="1">
                <a:solidFill>
                  <a:srgbClr val="182638"/>
                </a:solidFill>
                <a:latin typeface="Arial"/>
              </a:rPr>
              <a:t>7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15568" y="5175504"/>
            <a:ext cx="3703320" cy="27432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500" b="0">
                <a:solidFill>
                  <a:srgbClr val="FAFAF8"/>
                </a:solidFill>
                <a:latin typeface="Arial"/>
              </a:rPr>
              <a:t>Qué significa esto para nuestra vida</a:t>
            </a:r>
          </a:p>
        </p:txBody>
      </p:sp>
      <p:pic>
        <p:nvPicPr>
          <p:cNvPr id="29" name="Picture 28" descr="a_wide_colorful_paper_cut_illustration_style_la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1051560"/>
            <a:ext cx="6126480" cy="3520440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5486400" y="4828032"/>
            <a:ext cx="6126480" cy="1024128"/>
          </a:xfrm>
          <a:prstGeom prst="rect">
            <a:avLst/>
          </a:prstGeom>
          <a:solidFill>
            <a:srgbClr val="F8F3E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5669280" y="4983480"/>
            <a:ext cx="5715000" cy="65836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82638"/>
                </a:solidFill>
                <a:latin typeface="Arial"/>
              </a:rPr>
              <a:t>Idea guía: la misericordia de Dios no es debilidad. Es la compasión santa de Dios hacia culpables y miserables.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29184" y="6492240"/>
            <a:ext cx="594360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800" b="0">
                <a:solidFill>
                  <a:srgbClr val="DEE6EC"/>
                </a:solidFill>
                <a:latin typeface="Arial"/>
              </a:rPr>
              <a:t>Serie los atributos de Dios · La misericordia de Dios · 2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1704320" y="6455664"/>
            <a:ext cx="18288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800" b="1">
                <a:solidFill>
                  <a:srgbClr val="F6C242"/>
                </a:solidFill>
                <a:latin typeface="Arial"/>
              </a:rP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73152"/>
            <a:ext cx="1143000" cy="201168"/>
          </a:xfrm>
          <a:prstGeom prst="rect">
            <a:avLst/>
          </a:prstGeom>
          <a:solidFill>
            <a:srgbClr val="F6C2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82296"/>
            <a:ext cx="105156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900" b="1">
                <a:solidFill>
                  <a:srgbClr val="182638"/>
                </a:solidFill>
                <a:latin typeface="Arial"/>
              </a:rPr>
              <a:t>MEMORICEMOS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7472" y="201168"/>
            <a:ext cx="8412480" cy="47548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400" b="1">
                <a:solidFill>
                  <a:srgbClr val="FAFAF8"/>
                </a:solidFill>
                <a:latin typeface="Arial"/>
              </a:rPr>
              <a:t>MEMORICEMOS</a:t>
            </a:r>
          </a:p>
        </p:txBody>
      </p:sp>
      <p:sp>
        <p:nvSpPr>
          <p:cNvPr id="5" name="Rectangle 4"/>
          <p:cNvSpPr/>
          <p:nvPr/>
        </p:nvSpPr>
        <p:spPr>
          <a:xfrm>
            <a:off x="347472" y="612648"/>
            <a:ext cx="2377440" cy="27432"/>
          </a:xfrm>
          <a:prstGeom prst="rect">
            <a:avLst/>
          </a:prstGeom>
          <a:solidFill>
            <a:srgbClr val="F6C2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1874519" y="1143000"/>
            <a:ext cx="8503920" cy="475488"/>
          </a:xfrm>
          <a:prstGeom prst="rect">
            <a:avLst/>
          </a:prstGeom>
          <a:solidFill>
            <a:srgbClr val="F6C2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103120" y="1243584"/>
            <a:ext cx="8046720" cy="18288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700" b="1">
                <a:solidFill>
                  <a:srgbClr val="182638"/>
                </a:solidFill>
                <a:latin typeface="Arial"/>
              </a:rPr>
              <a:t>Misericordia de Dios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68680" y="1783080"/>
            <a:ext cx="10378440" cy="1078992"/>
          </a:xfrm>
          <a:prstGeom prst="roundRect">
            <a:avLst/>
          </a:prstGeom>
          <a:solidFill>
            <a:srgbClr val="F8F3E7"/>
          </a:solidFill>
          <a:ln w="12700">
            <a:solidFill>
              <a:srgbClr val="F6C2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143000" y="2084831"/>
            <a:ext cx="9875520" cy="54864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2100" b="1">
                <a:solidFill>
                  <a:srgbClr val="182638"/>
                </a:solidFill>
                <a:latin typeface="Arial"/>
              </a:rPr>
              <a:t>Dios es misericordioso: no da al pecador el juicio que merece, y se inclina a aliviar su miseria.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417320" y="3291840"/>
            <a:ext cx="9281160" cy="1234440"/>
          </a:xfrm>
          <a:prstGeom prst="roundRect">
            <a:avLst/>
          </a:prstGeom>
          <a:solidFill>
            <a:srgbClr val="1B3051"/>
          </a:solidFill>
          <a:ln w="12700">
            <a:solidFill>
              <a:srgbClr val="F6C2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664208" y="3547872"/>
            <a:ext cx="8778240" cy="68580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2200" b="1">
                <a:solidFill>
                  <a:srgbClr val="FAFAF8"/>
                </a:solidFill>
                <a:latin typeface="Arial"/>
              </a:rPr>
              <a:t>Éxodo 34:6 — “Jehová... misericordioso y piadoso, tardo para la ira...”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874519" y="5010912"/>
            <a:ext cx="8366760" cy="384048"/>
          </a:xfrm>
          <a:prstGeom prst="rect">
            <a:avLst/>
          </a:prstGeom>
          <a:solidFill>
            <a:srgbClr val="F6C2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2148840" y="5084064"/>
            <a:ext cx="786384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400" b="1">
                <a:solidFill>
                  <a:srgbClr val="182638"/>
                </a:solidFill>
                <a:latin typeface="Arial"/>
              </a:rPr>
              <a:t>Frase corta: Dios no me trata como mi pecado merece, porque Él es misericordioso.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9184" y="6492240"/>
            <a:ext cx="594360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800" b="0">
                <a:solidFill>
                  <a:srgbClr val="DEE6EC"/>
                </a:solidFill>
                <a:latin typeface="Arial"/>
              </a:rPr>
              <a:t>Serie los atributos de Dios · La misericordia de Dios · 20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704320" y="6455664"/>
            <a:ext cx="18288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800" b="1">
                <a:solidFill>
                  <a:srgbClr val="F6C242"/>
                </a:solidFill>
                <a:latin typeface="Arial"/>
              </a:rPr>
              <a:t>20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73152"/>
            <a:ext cx="1097280" cy="201168"/>
          </a:xfrm>
          <a:prstGeom prst="rect">
            <a:avLst/>
          </a:prstGeom>
          <a:solidFill>
            <a:srgbClr val="81B5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82296"/>
            <a:ext cx="1005839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900" b="1">
                <a:solidFill>
                  <a:srgbClr val="182638"/>
                </a:solidFill>
                <a:latin typeface="Arial"/>
              </a:rPr>
              <a:t>PARA LA CASA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7472" y="201168"/>
            <a:ext cx="8412480" cy="47548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200" b="1">
                <a:solidFill>
                  <a:srgbClr val="FAFAF8"/>
                </a:solidFill>
                <a:latin typeface="Arial"/>
              </a:rPr>
              <a:t>PARA SEGUIR PENSANDO EN CASA</a:t>
            </a:r>
          </a:p>
        </p:txBody>
      </p:sp>
      <p:sp>
        <p:nvSpPr>
          <p:cNvPr id="5" name="Rectangle 4"/>
          <p:cNvSpPr/>
          <p:nvPr/>
        </p:nvSpPr>
        <p:spPr>
          <a:xfrm>
            <a:off x="347472" y="612648"/>
            <a:ext cx="2377440" cy="27432"/>
          </a:xfrm>
          <a:prstGeom prst="rect">
            <a:avLst/>
          </a:prstGeom>
          <a:solidFill>
            <a:srgbClr val="81B5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685800" y="1078992"/>
            <a:ext cx="5577840" cy="4297680"/>
          </a:xfrm>
          <a:prstGeom prst="roundRect">
            <a:avLst/>
          </a:prstGeom>
          <a:solidFill>
            <a:srgbClr val="F8F3E7"/>
          </a:solidFill>
          <a:ln w="12700">
            <a:solidFill>
              <a:srgbClr val="81B5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96112" y="1298448"/>
            <a:ext cx="5120640" cy="27432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900" b="1">
                <a:solidFill>
                  <a:srgbClr val="182638"/>
                </a:solidFill>
                <a:latin typeface="Arial"/>
              </a:rPr>
              <a:t>Lee en familia: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0120" y="1691640"/>
            <a:ext cx="4937760" cy="1645920"/>
          </a:xfrm>
          <a:prstGeom prst="rect">
            <a:avLst/>
          </a:prstGeom>
          <a:noFill/>
        </p:spPr>
        <p:txBody>
          <a:bodyPr wrap="square" lIns="54864" tIns="27432" rIns="54864" bIns="27432">
            <a:normAutofit/>
          </a:bodyPr>
          <a:lstStyle/>
          <a:p>
            <a:pPr>
              <a:spcAft>
                <a:spcPts val="200"/>
              </a:spcAft>
            </a:pPr>
            <a:r>
              <a:rPr sz="1800">
                <a:solidFill>
                  <a:srgbClr val="182638"/>
                </a:solidFill>
                <a:latin typeface="Arial"/>
              </a:rPr>
              <a:t>Éxodo 34:5–9</a:t>
            </a:r>
          </a:p>
          <a:p>
            <a:pPr>
              <a:spcAft>
                <a:spcPts val="200"/>
              </a:spcAft>
            </a:pPr>
            <a:r>
              <a:rPr sz="1800">
                <a:solidFill>
                  <a:srgbClr val="182638"/>
                </a:solidFill>
                <a:latin typeface="Arial"/>
              </a:rPr>
              <a:t>Salmo 103:8–13</a:t>
            </a:r>
          </a:p>
          <a:p>
            <a:pPr>
              <a:spcAft>
                <a:spcPts val="200"/>
              </a:spcAft>
            </a:pPr>
            <a:r>
              <a:rPr sz="1800">
                <a:solidFill>
                  <a:srgbClr val="182638"/>
                </a:solidFill>
                <a:latin typeface="Arial"/>
              </a:rPr>
              <a:t>Efesios 2:1–10</a:t>
            </a:r>
          </a:p>
          <a:p>
            <a:pPr>
              <a:spcAft>
                <a:spcPts val="200"/>
              </a:spcAft>
            </a:pPr>
            <a:r>
              <a:rPr sz="1800">
                <a:solidFill>
                  <a:srgbClr val="182638"/>
                </a:solidFill>
                <a:latin typeface="Arial"/>
              </a:rPr>
              <a:t>Tito 3:3–7</a:t>
            </a:r>
          </a:p>
          <a:p>
            <a:pPr>
              <a:spcAft>
                <a:spcPts val="200"/>
              </a:spcAft>
            </a:pPr>
            <a:r>
              <a:rPr sz="1800">
                <a:solidFill>
                  <a:srgbClr val="182638"/>
                </a:solidFill>
                <a:latin typeface="Arial"/>
              </a:rPr>
              <a:t>Lucas 15:11–24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6112" y="3657600"/>
            <a:ext cx="5120640" cy="27432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900" b="1">
                <a:solidFill>
                  <a:srgbClr val="182638"/>
                </a:solidFill>
                <a:latin typeface="Arial"/>
              </a:rPr>
              <a:t>Hablen sobre esto: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0120" y="4041648"/>
            <a:ext cx="4892040" cy="1051560"/>
          </a:xfrm>
          <a:prstGeom prst="rect">
            <a:avLst/>
          </a:prstGeom>
          <a:noFill/>
        </p:spPr>
        <p:txBody>
          <a:bodyPr wrap="square" lIns="54864" tIns="27432" rIns="54864" bIns="27432">
            <a:normAutofit/>
          </a:bodyPr>
          <a:lstStyle/>
          <a:p>
            <a:pPr>
              <a:spcAft>
                <a:spcPts val="200"/>
              </a:spcAft>
            </a:pPr>
            <a:r>
              <a:rPr sz="1600">
                <a:solidFill>
                  <a:srgbClr val="182638"/>
                </a:solidFill>
                <a:latin typeface="Arial"/>
              </a:rPr>
              <a:t>¿Por qué la misericordia no es injusticia?</a:t>
            </a:r>
          </a:p>
          <a:p>
            <a:pPr>
              <a:spcAft>
                <a:spcPts val="200"/>
              </a:spcAft>
            </a:pPr>
            <a:r>
              <a:rPr sz="1600">
                <a:solidFill>
                  <a:srgbClr val="182638"/>
                </a:solidFill>
                <a:latin typeface="Arial"/>
              </a:rPr>
              <a:t>¿Cómo se ve la misericordia de Dios en Cristo?</a:t>
            </a:r>
          </a:p>
          <a:p>
            <a:pPr>
              <a:spcAft>
                <a:spcPts val="200"/>
              </a:spcAft>
            </a:pPr>
            <a:r>
              <a:rPr sz="1600">
                <a:solidFill>
                  <a:srgbClr val="182638"/>
                </a:solidFill>
                <a:latin typeface="Arial"/>
              </a:rPr>
              <a:t>¿Cómo podemos ser misericordiosos en casa y en la iglesia?</a:t>
            </a:r>
          </a:p>
        </p:txBody>
      </p:sp>
      <p:pic>
        <p:nvPicPr>
          <p:cNvPr id="11" name="Picture 10" descr="a_wide_richly_colored_paper_cut_cardstock_coll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0" y="1143000"/>
            <a:ext cx="4846320" cy="3794760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6583680" y="5138928"/>
            <a:ext cx="4846320" cy="576072"/>
          </a:xfrm>
          <a:prstGeom prst="roundRect">
            <a:avLst/>
          </a:prstGeom>
          <a:solidFill>
            <a:srgbClr val="1B3051"/>
          </a:solidFill>
          <a:ln w="12700">
            <a:solidFill>
              <a:srgbClr val="F6C2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812280" y="5212080"/>
            <a:ext cx="438912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400" b="1">
                <a:solidFill>
                  <a:srgbClr val="FAFAF8"/>
                </a:solidFill>
                <a:latin typeface="Arial"/>
              </a:rPr>
              <a:t>La misericordia de Dios debe llevarnos a adorar, agradecer y obedecer.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9184" y="6492240"/>
            <a:ext cx="594360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800" b="0">
                <a:solidFill>
                  <a:srgbClr val="DEE6EC"/>
                </a:solidFill>
                <a:latin typeface="Arial"/>
              </a:rPr>
              <a:t>Serie los atributos de Dios · La misericordia de Dios · 21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704320" y="6455664"/>
            <a:ext cx="18288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800" b="1">
                <a:solidFill>
                  <a:srgbClr val="F6C242"/>
                </a:solidFill>
                <a:latin typeface="Arial"/>
              </a:rPr>
              <a:t>21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_wide_colorful_paper_cut_illustration_style_la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788467" y="914400"/>
            <a:ext cx="6934955" cy="4065006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lang="es-CL" sz="18500" b="1" dirty="0">
                <a:solidFill>
                  <a:srgbClr val="FAFAF8"/>
                </a:solidFill>
                <a:latin typeface="Arial"/>
              </a:rPr>
              <a:t>FIN</a:t>
            </a:r>
            <a:endParaRPr sz="18500" b="1" dirty="0">
              <a:solidFill>
                <a:srgbClr val="FAFAF8"/>
              </a:solidFill>
              <a:latin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46120" y="1874519"/>
            <a:ext cx="5715000" cy="246888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endParaRPr sz="2100" b="0" dirty="0">
              <a:solidFill>
                <a:srgbClr val="FAFAF8"/>
              </a:solidFill>
              <a:latin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9184" y="6492240"/>
            <a:ext cx="594360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800" b="0">
                <a:solidFill>
                  <a:srgbClr val="DEE6EC"/>
                </a:solidFill>
                <a:latin typeface="Arial"/>
              </a:rPr>
              <a:t>Serie los atributos de Dios · La misericordia de Dios · 22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704320" y="6455664"/>
            <a:ext cx="18288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800" b="1">
                <a:solidFill>
                  <a:srgbClr val="F6C242"/>
                </a:solidFill>
                <a:latin typeface="Arial"/>
              </a:rPr>
              <a:t>22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73152"/>
            <a:ext cx="914400" cy="201168"/>
          </a:xfrm>
          <a:prstGeom prst="rect">
            <a:avLst/>
          </a:prstGeom>
          <a:solidFill>
            <a:srgbClr val="3BB7B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82296"/>
            <a:ext cx="82296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900" b="1">
                <a:solidFill>
                  <a:srgbClr val="182638"/>
                </a:solidFill>
                <a:latin typeface="Arial"/>
              </a:rPr>
              <a:t>DEFINICIÓN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7472" y="201168"/>
            <a:ext cx="8412480" cy="47548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400" b="1">
                <a:solidFill>
                  <a:srgbClr val="FAFAF8"/>
                </a:solidFill>
                <a:latin typeface="Arial"/>
              </a:rPr>
              <a:t>DEFINICIÓN CLARA</a:t>
            </a:r>
          </a:p>
        </p:txBody>
      </p:sp>
      <p:sp>
        <p:nvSpPr>
          <p:cNvPr id="5" name="Rectangle 4"/>
          <p:cNvSpPr/>
          <p:nvPr/>
        </p:nvSpPr>
        <p:spPr>
          <a:xfrm>
            <a:off x="347472" y="612648"/>
            <a:ext cx="2377440" cy="27432"/>
          </a:xfrm>
          <a:prstGeom prst="rect">
            <a:avLst/>
          </a:prstGeom>
          <a:solidFill>
            <a:srgbClr val="3BB7B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594360" y="1097280"/>
            <a:ext cx="5623560" cy="2871216"/>
          </a:xfrm>
          <a:prstGeom prst="roundRect">
            <a:avLst/>
          </a:prstGeom>
          <a:solidFill>
            <a:srgbClr val="F8F3E7"/>
          </a:solidFill>
          <a:ln w="12700">
            <a:solidFill>
              <a:srgbClr val="3BB7B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04672" y="1298448"/>
            <a:ext cx="5212080" cy="36576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2100" b="1">
                <a:solidFill>
                  <a:srgbClr val="182638"/>
                </a:solidFill>
                <a:latin typeface="Arial"/>
              </a:rPr>
              <a:t>Misericordia de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1783080"/>
            <a:ext cx="5166360" cy="141732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100" b="0">
                <a:solidFill>
                  <a:srgbClr val="182638"/>
                </a:solidFill>
                <a:latin typeface="Arial"/>
              </a:rPr>
              <a:t>La misericordia es la disposición compasiva de Dios por la cual Él no da al pecador el juicio o castigo que merece, y se inclina a aliviar su miseria.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86384" y="3246120"/>
            <a:ext cx="1600200" cy="594360"/>
          </a:xfrm>
          <a:prstGeom prst="roundRect">
            <a:avLst/>
          </a:prstGeom>
          <a:solidFill>
            <a:srgbClr val="1B3051"/>
          </a:solidFill>
          <a:ln w="12700">
            <a:solidFill>
              <a:srgbClr val="F6C2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932688" y="3364992"/>
            <a:ext cx="1298448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400" b="1" dirty="0">
                <a:solidFill>
                  <a:srgbClr val="FAFAF8"/>
                </a:solidFill>
                <a:latin typeface="Arial"/>
              </a:rPr>
              <a:t>No es </a:t>
            </a:r>
            <a:r>
              <a:rPr sz="1400" b="1" dirty="0" err="1">
                <a:solidFill>
                  <a:srgbClr val="FAFAF8"/>
                </a:solidFill>
                <a:latin typeface="Arial"/>
              </a:rPr>
              <a:t>injusticia</a:t>
            </a:r>
            <a:endParaRPr sz="1400" b="1" dirty="0">
              <a:solidFill>
                <a:srgbClr val="FAFAF8"/>
              </a:solidFill>
              <a:latin typeface="Arial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615184" y="3246120"/>
            <a:ext cx="1600200" cy="594360"/>
          </a:xfrm>
          <a:prstGeom prst="roundRect">
            <a:avLst/>
          </a:prstGeom>
          <a:solidFill>
            <a:srgbClr val="1B3051"/>
          </a:solidFill>
          <a:ln w="12700">
            <a:solidFill>
              <a:srgbClr val="F6C2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761488" y="3364992"/>
            <a:ext cx="1298448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400" b="1">
                <a:solidFill>
                  <a:srgbClr val="FAFAF8"/>
                </a:solidFill>
                <a:latin typeface="Arial"/>
              </a:rPr>
              <a:t>No es descuido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443984" y="3246120"/>
            <a:ext cx="1463040" cy="594360"/>
          </a:xfrm>
          <a:prstGeom prst="roundRect">
            <a:avLst/>
          </a:prstGeom>
          <a:solidFill>
            <a:srgbClr val="1B3051"/>
          </a:solidFill>
          <a:ln w="12700">
            <a:solidFill>
              <a:srgbClr val="F6C2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553712" y="3364992"/>
            <a:ext cx="1243584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400" b="1">
                <a:solidFill>
                  <a:srgbClr val="FAFAF8"/>
                </a:solidFill>
                <a:latin typeface="Arial"/>
              </a:rPr>
              <a:t>No es merecida</a:t>
            </a:r>
          </a:p>
        </p:txBody>
      </p:sp>
      <p:pic>
        <p:nvPicPr>
          <p:cNvPr id="15" name="Picture 14" descr="a_warm_heartfelt_paper_craft_cut_paper_illustr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3952" y="1097280"/>
            <a:ext cx="5166360" cy="406908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6473952" y="5349240"/>
            <a:ext cx="5166360" cy="671314"/>
          </a:xfrm>
          <a:prstGeom prst="rect">
            <a:avLst/>
          </a:prstGeom>
          <a:solidFill>
            <a:srgbClr val="F6C2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675120" y="5468112"/>
            <a:ext cx="4754880" cy="18288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400" b="1" dirty="0">
                <a:solidFill>
                  <a:srgbClr val="182638"/>
                </a:solidFill>
                <a:latin typeface="Arial"/>
              </a:rPr>
              <a:t>Palabra clave: </a:t>
            </a:r>
            <a:r>
              <a:rPr sz="1400" b="1" dirty="0" err="1">
                <a:solidFill>
                  <a:srgbClr val="182638"/>
                </a:solidFill>
                <a:latin typeface="Arial"/>
              </a:rPr>
              <a:t>compasión</a:t>
            </a:r>
            <a:r>
              <a:rPr sz="1400" b="1" dirty="0">
                <a:solidFill>
                  <a:srgbClr val="182638"/>
                </a:solidFill>
                <a:latin typeface="Arial"/>
              </a:rPr>
              <a:t> </a:t>
            </a:r>
            <a:r>
              <a:rPr sz="1400" b="1" dirty="0" err="1">
                <a:solidFill>
                  <a:srgbClr val="182638"/>
                </a:solidFill>
                <a:latin typeface="Arial"/>
              </a:rPr>
              <a:t>hacia</a:t>
            </a:r>
            <a:r>
              <a:rPr sz="1400" b="1" dirty="0">
                <a:solidFill>
                  <a:srgbClr val="182638"/>
                </a:solidFill>
                <a:latin typeface="Arial"/>
              </a:rPr>
              <a:t> el miserable y </a:t>
            </a:r>
            <a:r>
              <a:rPr sz="1400" b="1" dirty="0" err="1">
                <a:solidFill>
                  <a:srgbClr val="182638"/>
                </a:solidFill>
                <a:latin typeface="Arial"/>
              </a:rPr>
              <a:t>perdón</a:t>
            </a:r>
            <a:r>
              <a:rPr sz="1400" b="1" dirty="0">
                <a:solidFill>
                  <a:srgbClr val="182638"/>
                </a:solidFill>
                <a:latin typeface="Arial"/>
              </a:rPr>
              <a:t> para el culpable.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9184" y="6492240"/>
            <a:ext cx="594360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800" b="0">
                <a:solidFill>
                  <a:srgbClr val="DEE6EC"/>
                </a:solidFill>
                <a:latin typeface="Arial"/>
              </a:rPr>
              <a:t>Serie los atributos de Dios · La misericordia de Dios · 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704320" y="6455664"/>
            <a:ext cx="18288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800" b="1">
                <a:solidFill>
                  <a:srgbClr val="F6C242"/>
                </a:solidFill>
                <a:latin typeface="Arial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73152"/>
            <a:ext cx="1417320" cy="201168"/>
          </a:xfrm>
          <a:prstGeom prst="rect">
            <a:avLst/>
          </a:prstGeom>
          <a:solidFill>
            <a:srgbClr val="F6C2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82296"/>
            <a:ext cx="132588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900" b="1">
                <a:solidFill>
                  <a:srgbClr val="182638"/>
                </a:solidFill>
                <a:latin typeface="Arial"/>
              </a:rPr>
              <a:t>TEXTO CENTRAL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7472" y="201168"/>
            <a:ext cx="8412480" cy="47548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400" b="1">
                <a:solidFill>
                  <a:srgbClr val="FAFAF8"/>
                </a:solidFill>
                <a:latin typeface="Arial"/>
              </a:rPr>
              <a:t>ÉXODO 34:6–7</a:t>
            </a:r>
          </a:p>
        </p:txBody>
      </p:sp>
      <p:sp>
        <p:nvSpPr>
          <p:cNvPr id="5" name="Rectangle 4"/>
          <p:cNvSpPr/>
          <p:nvPr/>
        </p:nvSpPr>
        <p:spPr>
          <a:xfrm>
            <a:off x="347472" y="612648"/>
            <a:ext cx="2377440" cy="27432"/>
          </a:xfrm>
          <a:prstGeom prst="rect">
            <a:avLst/>
          </a:prstGeom>
          <a:solidFill>
            <a:srgbClr val="F6C2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658368" y="1143000"/>
            <a:ext cx="10835640" cy="1572768"/>
          </a:xfrm>
          <a:prstGeom prst="roundRect">
            <a:avLst/>
          </a:prstGeom>
          <a:solidFill>
            <a:srgbClr val="F8F3E7"/>
          </a:solidFill>
          <a:ln w="12700">
            <a:solidFill>
              <a:srgbClr val="F6C2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96112" y="1426464"/>
            <a:ext cx="10378440" cy="105156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2200" b="1">
                <a:solidFill>
                  <a:srgbClr val="182638"/>
                </a:solidFill>
                <a:latin typeface="Arial"/>
              </a:rPr>
              <a:t>“¡Jehová! ¡Jehová! fuerte, misericordioso y piadoso, tardo para la ira y grande en misericordia y verdad... que perdona la iniquidad... y que de ningún modo tendrá por inocente al malvado...”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68680" y="3154680"/>
            <a:ext cx="3246120" cy="1463040"/>
          </a:xfrm>
          <a:prstGeom prst="roundRect">
            <a:avLst/>
          </a:prstGeom>
          <a:solidFill>
            <a:srgbClr val="1B3051"/>
          </a:solidFill>
          <a:ln w="12700">
            <a:solidFill>
              <a:srgbClr val="F6C2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024128" y="3383280"/>
            <a:ext cx="2926080" cy="29260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800" b="1">
                <a:solidFill>
                  <a:srgbClr val="FAFAF8"/>
                </a:solidFill>
                <a:latin typeface="Arial"/>
              </a:rPr>
              <a:t>Dios es misericordioso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78992" y="3794760"/>
            <a:ext cx="2788920" cy="45720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500" b="0">
                <a:solidFill>
                  <a:srgbClr val="F8F3E7"/>
                </a:solidFill>
                <a:latin typeface="Arial"/>
              </a:rPr>
              <a:t>La misericordia no es algo externo a Dios; pertenece a su carácter.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462272" y="3154680"/>
            <a:ext cx="3246120" cy="1463040"/>
          </a:xfrm>
          <a:prstGeom prst="roundRect">
            <a:avLst/>
          </a:prstGeom>
          <a:solidFill>
            <a:srgbClr val="1B3051"/>
          </a:solidFill>
          <a:ln w="12700">
            <a:solidFill>
              <a:srgbClr val="F6C2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617720" y="3383280"/>
            <a:ext cx="2926080" cy="29260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800" b="1">
                <a:solidFill>
                  <a:srgbClr val="FAFAF8"/>
                </a:solidFill>
                <a:latin typeface="Arial"/>
              </a:rPr>
              <a:t>Dios perdona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63440" y="3794760"/>
            <a:ext cx="2834640" cy="45720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500" b="0">
                <a:solidFill>
                  <a:srgbClr val="F8F3E7"/>
                </a:solidFill>
                <a:latin typeface="Arial"/>
              </a:rPr>
              <a:t>La misericordia se ve cuando Dios no trata al pecador según toda su culpa.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046720" y="3154680"/>
            <a:ext cx="2971800" cy="1463040"/>
          </a:xfrm>
          <a:prstGeom prst="roundRect">
            <a:avLst/>
          </a:prstGeom>
          <a:solidFill>
            <a:srgbClr val="1B3051"/>
          </a:solidFill>
          <a:ln w="12700">
            <a:solidFill>
              <a:srgbClr val="F6C2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193024" y="3383280"/>
            <a:ext cx="2697480" cy="29260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800" b="1">
                <a:solidFill>
                  <a:srgbClr val="FAFAF8"/>
                </a:solidFill>
                <a:latin typeface="Arial"/>
              </a:rPr>
              <a:t>Dios sigue siendo justo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0" y="3794760"/>
            <a:ext cx="2651760" cy="50292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500" b="0">
                <a:solidFill>
                  <a:srgbClr val="F8F3E7"/>
                </a:solidFill>
                <a:latin typeface="Arial"/>
              </a:rPr>
              <a:t>Su misericordia nunca significa aprobar el mal o negar su justicia.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9184" y="6492240"/>
            <a:ext cx="594360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800" b="0">
                <a:solidFill>
                  <a:srgbClr val="DEE6EC"/>
                </a:solidFill>
                <a:latin typeface="Arial"/>
              </a:rPr>
              <a:t>Serie los atributos de Dios · La misericordia de Dios · 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704320" y="6455664"/>
            <a:ext cx="18288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800" b="1">
                <a:solidFill>
                  <a:srgbClr val="F6C242"/>
                </a:solidFill>
                <a:latin typeface="Arial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73152"/>
            <a:ext cx="731520" cy="201168"/>
          </a:xfrm>
          <a:prstGeom prst="rect">
            <a:avLst/>
          </a:prstGeom>
          <a:solidFill>
            <a:srgbClr val="81B5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82296"/>
            <a:ext cx="64008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900" b="1">
                <a:solidFill>
                  <a:srgbClr val="182638"/>
                </a:solidFill>
                <a:latin typeface="Arial"/>
              </a:rPr>
              <a:t>BIBLIA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7472" y="201168"/>
            <a:ext cx="8412480" cy="47548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400" b="1">
                <a:solidFill>
                  <a:srgbClr val="FAFAF8"/>
                </a:solidFill>
                <a:latin typeface="Arial"/>
              </a:rPr>
              <a:t>OTROS TEXTOS CLAVE</a:t>
            </a:r>
          </a:p>
        </p:txBody>
      </p:sp>
      <p:sp>
        <p:nvSpPr>
          <p:cNvPr id="5" name="Rectangle 4"/>
          <p:cNvSpPr/>
          <p:nvPr/>
        </p:nvSpPr>
        <p:spPr>
          <a:xfrm>
            <a:off x="347472" y="612648"/>
            <a:ext cx="2377440" cy="27432"/>
          </a:xfrm>
          <a:prstGeom prst="rect">
            <a:avLst/>
          </a:prstGeom>
          <a:solidFill>
            <a:srgbClr val="81B5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640080" y="1143000"/>
            <a:ext cx="5257800" cy="1051560"/>
          </a:xfrm>
          <a:prstGeom prst="roundRect">
            <a:avLst/>
          </a:prstGeom>
          <a:solidFill>
            <a:srgbClr val="F8F3E7"/>
          </a:solidFill>
          <a:ln w="12700">
            <a:solidFill>
              <a:srgbClr val="81B5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731519" y="1243584"/>
            <a:ext cx="1325880" cy="411480"/>
          </a:xfrm>
          <a:prstGeom prst="rect">
            <a:avLst/>
          </a:prstGeom>
          <a:solidFill>
            <a:srgbClr val="81B5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41247" y="1335024"/>
            <a:ext cx="109728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200" b="1">
                <a:solidFill>
                  <a:srgbClr val="182638"/>
                </a:solidFill>
                <a:latin typeface="Arial"/>
              </a:rPr>
              <a:t>Salmo 103:8–13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12848" y="1307592"/>
            <a:ext cx="3520440" cy="53035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500" b="0">
                <a:solidFill>
                  <a:srgbClr val="182638"/>
                </a:solidFill>
                <a:latin typeface="Arial"/>
              </a:rPr>
              <a:t>Dios es compasivo; no nos paga conforme a nuestros pecados.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17920" y="1143000"/>
            <a:ext cx="5257800" cy="1051560"/>
          </a:xfrm>
          <a:prstGeom prst="roundRect">
            <a:avLst/>
          </a:prstGeom>
          <a:solidFill>
            <a:srgbClr val="F8F3E7"/>
          </a:solidFill>
          <a:ln w="12700">
            <a:solidFill>
              <a:srgbClr val="81B5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309359" y="1243584"/>
            <a:ext cx="1325880" cy="411480"/>
          </a:xfrm>
          <a:prstGeom prst="rect">
            <a:avLst/>
          </a:prstGeom>
          <a:solidFill>
            <a:srgbClr val="81B5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419088" y="1335024"/>
            <a:ext cx="109728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200" b="1">
                <a:solidFill>
                  <a:srgbClr val="182638"/>
                </a:solidFill>
                <a:latin typeface="Arial"/>
              </a:rPr>
              <a:t>Lamentaciones 3:22–23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90688" y="1307592"/>
            <a:ext cx="3520440" cy="53035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500" b="0">
                <a:solidFill>
                  <a:srgbClr val="182638"/>
                </a:solidFill>
                <a:latin typeface="Arial"/>
              </a:rPr>
              <a:t>Sus misericordias son nuevas cada mañana.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2743200"/>
            <a:ext cx="5257800" cy="1051560"/>
          </a:xfrm>
          <a:prstGeom prst="roundRect">
            <a:avLst/>
          </a:prstGeom>
          <a:solidFill>
            <a:srgbClr val="F8F3E7"/>
          </a:solidFill>
          <a:ln w="12700">
            <a:solidFill>
              <a:srgbClr val="81B5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731519" y="2843784"/>
            <a:ext cx="1325880" cy="411480"/>
          </a:xfrm>
          <a:prstGeom prst="rect">
            <a:avLst/>
          </a:prstGeom>
          <a:solidFill>
            <a:srgbClr val="81B5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41247" y="2935224"/>
            <a:ext cx="109728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200" b="1">
                <a:solidFill>
                  <a:srgbClr val="182638"/>
                </a:solidFill>
                <a:latin typeface="Arial"/>
              </a:rPr>
              <a:t>Lucas 6:36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12848" y="2907792"/>
            <a:ext cx="3520440" cy="53035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500" b="0">
                <a:solidFill>
                  <a:srgbClr val="182638"/>
                </a:solidFill>
                <a:latin typeface="Arial"/>
              </a:rPr>
              <a:t>“Sed misericordiosos, como también vuestro Padre...”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17920" y="2743200"/>
            <a:ext cx="5257800" cy="1051560"/>
          </a:xfrm>
          <a:prstGeom prst="roundRect">
            <a:avLst/>
          </a:prstGeom>
          <a:solidFill>
            <a:srgbClr val="F8F3E7"/>
          </a:solidFill>
          <a:ln w="12700">
            <a:solidFill>
              <a:srgbClr val="81B5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6309359" y="2843784"/>
            <a:ext cx="1325880" cy="411480"/>
          </a:xfrm>
          <a:prstGeom prst="rect">
            <a:avLst/>
          </a:prstGeom>
          <a:solidFill>
            <a:srgbClr val="81B5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419088" y="2935224"/>
            <a:ext cx="109728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200" b="1">
                <a:solidFill>
                  <a:srgbClr val="182638"/>
                </a:solidFill>
                <a:latin typeface="Arial"/>
              </a:rPr>
              <a:t>Efesios 2:4–5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90688" y="2907792"/>
            <a:ext cx="3520440" cy="53035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500" b="0">
                <a:solidFill>
                  <a:srgbClr val="182638"/>
                </a:solidFill>
                <a:latin typeface="Arial"/>
              </a:rPr>
              <a:t>Dios es rico en misericordia.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40080" y="4343400"/>
            <a:ext cx="5257800" cy="1051560"/>
          </a:xfrm>
          <a:prstGeom prst="roundRect">
            <a:avLst/>
          </a:prstGeom>
          <a:solidFill>
            <a:srgbClr val="F8F3E7"/>
          </a:solidFill>
          <a:ln w="12700">
            <a:solidFill>
              <a:srgbClr val="81B5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731519" y="4443984"/>
            <a:ext cx="1325880" cy="411480"/>
          </a:xfrm>
          <a:prstGeom prst="rect">
            <a:avLst/>
          </a:prstGeom>
          <a:solidFill>
            <a:srgbClr val="81B5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841247" y="4535424"/>
            <a:ext cx="109728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200" b="1">
                <a:solidFill>
                  <a:srgbClr val="182638"/>
                </a:solidFill>
                <a:latin typeface="Arial"/>
              </a:rPr>
              <a:t>Tito 3:5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212848" y="4507992"/>
            <a:ext cx="3520440" cy="53035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500" b="0">
                <a:solidFill>
                  <a:srgbClr val="182638"/>
                </a:solidFill>
                <a:latin typeface="Arial"/>
              </a:rPr>
              <a:t>Nos salvó según su misericordia.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217920" y="4343400"/>
            <a:ext cx="5257800" cy="1051560"/>
          </a:xfrm>
          <a:prstGeom prst="roundRect">
            <a:avLst/>
          </a:prstGeom>
          <a:solidFill>
            <a:srgbClr val="F8F3E7"/>
          </a:solidFill>
          <a:ln w="12700">
            <a:solidFill>
              <a:srgbClr val="81B5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6309359" y="4443984"/>
            <a:ext cx="1325880" cy="411480"/>
          </a:xfrm>
          <a:prstGeom prst="rect">
            <a:avLst/>
          </a:prstGeom>
          <a:solidFill>
            <a:srgbClr val="81B5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6419088" y="4535424"/>
            <a:ext cx="109728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200" b="1">
                <a:solidFill>
                  <a:srgbClr val="182638"/>
                </a:solidFill>
                <a:latin typeface="Arial"/>
              </a:rPr>
              <a:t>Hebreos 4:16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790688" y="4507992"/>
            <a:ext cx="3520440" cy="53035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500" b="0">
                <a:solidFill>
                  <a:srgbClr val="182638"/>
                </a:solidFill>
                <a:latin typeface="Arial"/>
              </a:rPr>
              <a:t>En Cristo hallamos misericordia para el oportuno socorro.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29184" y="6492240"/>
            <a:ext cx="594360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800" b="0">
                <a:solidFill>
                  <a:srgbClr val="DEE6EC"/>
                </a:solidFill>
                <a:latin typeface="Arial"/>
              </a:rPr>
              <a:t>Serie los atributos de Dios · La misericordia de Dios · 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1704320" y="6455664"/>
            <a:ext cx="18288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800" b="1">
                <a:solidFill>
                  <a:srgbClr val="F6C242"/>
                </a:solidFill>
                <a:latin typeface="Arial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73152"/>
            <a:ext cx="1188720" cy="201168"/>
          </a:xfrm>
          <a:prstGeom prst="rect">
            <a:avLst/>
          </a:prstGeom>
          <a:solidFill>
            <a:srgbClr val="734D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82296"/>
            <a:ext cx="109728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900" b="1">
                <a:solidFill>
                  <a:srgbClr val="182638"/>
                </a:solidFill>
                <a:latin typeface="Arial"/>
              </a:rPr>
              <a:t>DISTINCIONES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7472" y="201168"/>
            <a:ext cx="8412480" cy="47548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400" b="1">
                <a:solidFill>
                  <a:srgbClr val="FAFAF8"/>
                </a:solidFill>
                <a:latin typeface="Arial"/>
              </a:rPr>
              <a:t>JUSTICIA, MISERICORDIA Y GRACIA</a:t>
            </a:r>
          </a:p>
        </p:txBody>
      </p:sp>
      <p:sp>
        <p:nvSpPr>
          <p:cNvPr id="5" name="Rectangle 4"/>
          <p:cNvSpPr/>
          <p:nvPr/>
        </p:nvSpPr>
        <p:spPr>
          <a:xfrm>
            <a:off x="347472" y="612648"/>
            <a:ext cx="2377440" cy="27432"/>
          </a:xfrm>
          <a:prstGeom prst="rect">
            <a:avLst/>
          </a:prstGeom>
          <a:solidFill>
            <a:srgbClr val="734D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713232" y="1417320"/>
            <a:ext cx="3429000" cy="3611880"/>
          </a:xfrm>
          <a:prstGeom prst="roundRect">
            <a:avLst/>
          </a:prstGeom>
          <a:solidFill>
            <a:srgbClr val="F8F3E7"/>
          </a:solidFill>
          <a:ln w="12700">
            <a:solidFill>
              <a:srgbClr val="3BB7B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713232" y="1417320"/>
            <a:ext cx="3429000" cy="475488"/>
          </a:xfrm>
          <a:prstGeom prst="rect">
            <a:avLst/>
          </a:prstGeom>
          <a:solidFill>
            <a:srgbClr val="3BB7B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96112" y="1536192"/>
            <a:ext cx="3063240" cy="20116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800" b="1">
                <a:solidFill>
                  <a:srgbClr val="182638"/>
                </a:solidFill>
                <a:latin typeface="Arial"/>
              </a:rPr>
              <a:t>JUSTICIA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7824" y="2084831"/>
            <a:ext cx="3090672" cy="86868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2000" b="1">
                <a:solidFill>
                  <a:srgbClr val="182638"/>
                </a:solidFill>
                <a:latin typeface="Arial"/>
              </a:rPr>
              <a:t>Recibir exactamente lo que merecemos.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3246120"/>
            <a:ext cx="3017520" cy="86868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600" b="0">
                <a:solidFill>
                  <a:srgbClr val="182638"/>
                </a:solidFill>
                <a:latin typeface="Arial"/>
              </a:rPr>
              <a:t>El culpable recibe castigo.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07992" y="1417320"/>
            <a:ext cx="3429000" cy="3611880"/>
          </a:xfrm>
          <a:prstGeom prst="roundRect">
            <a:avLst/>
          </a:prstGeom>
          <a:solidFill>
            <a:srgbClr val="1B3051"/>
          </a:solidFill>
          <a:ln w="12700">
            <a:solidFill>
              <a:srgbClr val="F6C2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507992" y="1417320"/>
            <a:ext cx="3429000" cy="475488"/>
          </a:xfrm>
          <a:prstGeom prst="rect">
            <a:avLst/>
          </a:prstGeom>
          <a:solidFill>
            <a:srgbClr val="F6C2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690872" y="1536192"/>
            <a:ext cx="3063240" cy="20116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800" b="1">
                <a:solidFill>
                  <a:srgbClr val="182638"/>
                </a:solidFill>
                <a:latin typeface="Arial"/>
              </a:rPr>
              <a:t>MISERICORDIA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72584" y="2084831"/>
            <a:ext cx="3090672" cy="86868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2000" b="1">
                <a:solidFill>
                  <a:srgbClr val="FAFAF8"/>
                </a:solidFill>
                <a:latin typeface="Arial"/>
              </a:rPr>
              <a:t>No recibir el castigo que merecemos.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09160" y="3246120"/>
            <a:ext cx="3017520" cy="86868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600" b="0">
                <a:solidFill>
                  <a:srgbClr val="FAFAF8"/>
                </a:solidFill>
                <a:latin typeface="Arial"/>
              </a:rPr>
              <a:t>El culpable no recibe toda la condena merecida.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302752" y="1417320"/>
            <a:ext cx="3429000" cy="3611880"/>
          </a:xfrm>
          <a:prstGeom prst="roundRect">
            <a:avLst/>
          </a:prstGeom>
          <a:solidFill>
            <a:srgbClr val="F8F3E7"/>
          </a:solidFill>
          <a:ln w="12700">
            <a:solidFill>
              <a:srgbClr val="F36E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8302752" y="1417320"/>
            <a:ext cx="3429000" cy="475488"/>
          </a:xfrm>
          <a:prstGeom prst="rect">
            <a:avLst/>
          </a:prstGeom>
          <a:solidFill>
            <a:srgbClr val="F36E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8485632" y="1536192"/>
            <a:ext cx="3063240" cy="20116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800" b="1">
                <a:solidFill>
                  <a:srgbClr val="182638"/>
                </a:solidFill>
                <a:latin typeface="Arial"/>
              </a:rPr>
              <a:t>GRACIA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67344" y="2084831"/>
            <a:ext cx="3090672" cy="86868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2000" b="1">
                <a:solidFill>
                  <a:srgbClr val="182638"/>
                </a:solidFill>
                <a:latin typeface="Arial"/>
              </a:rPr>
              <a:t>Recibir un favor que no merecemos.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503920" y="3246120"/>
            <a:ext cx="3017520" cy="86868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600" b="0">
                <a:solidFill>
                  <a:srgbClr val="182638"/>
                </a:solidFill>
                <a:latin typeface="Arial"/>
              </a:rPr>
              <a:t>El culpable recibe perdón y salvación.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508760" y="5440680"/>
            <a:ext cx="9144000" cy="411480"/>
          </a:xfrm>
          <a:prstGeom prst="rect">
            <a:avLst/>
          </a:prstGeom>
          <a:solidFill>
            <a:srgbClr val="F6C2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1755648" y="5522976"/>
            <a:ext cx="864108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500" b="1">
                <a:solidFill>
                  <a:srgbClr val="182638"/>
                </a:solidFill>
                <a:latin typeface="Arial"/>
              </a:rPr>
              <a:t>Idea importante: misericordia y gracia no son lo mismo, aunque siempre van muy unidas.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29184" y="6492240"/>
            <a:ext cx="594360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800" b="0">
                <a:solidFill>
                  <a:srgbClr val="DEE6EC"/>
                </a:solidFill>
                <a:latin typeface="Arial"/>
              </a:rPr>
              <a:t>Serie los atributos de Dios · La misericordia de Dios · 6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704320" y="6455664"/>
            <a:ext cx="18288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800" b="1">
                <a:solidFill>
                  <a:srgbClr val="F6C242"/>
                </a:solidFill>
                <a:latin typeface="Arial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73152"/>
            <a:ext cx="1554480" cy="201168"/>
          </a:xfrm>
          <a:prstGeom prst="rect">
            <a:avLst/>
          </a:prstGeom>
          <a:solidFill>
            <a:srgbClr val="F36E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82296"/>
            <a:ext cx="1463039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900" b="1">
                <a:solidFill>
                  <a:srgbClr val="182638"/>
                </a:solidFill>
                <a:latin typeface="Arial"/>
              </a:rPr>
              <a:t>NUESTRA NECESIDAD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7472" y="201168"/>
            <a:ext cx="8412480" cy="47548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400" b="1">
                <a:solidFill>
                  <a:srgbClr val="FAFAF8"/>
                </a:solidFill>
                <a:latin typeface="Arial"/>
              </a:rPr>
              <a:t>¿POR QUÉ NECESITAMOS MISERICORDIA?</a:t>
            </a:r>
          </a:p>
        </p:txBody>
      </p:sp>
      <p:sp>
        <p:nvSpPr>
          <p:cNvPr id="5" name="Rectangle 4"/>
          <p:cNvSpPr/>
          <p:nvPr/>
        </p:nvSpPr>
        <p:spPr>
          <a:xfrm>
            <a:off x="347472" y="612648"/>
            <a:ext cx="2377440" cy="27432"/>
          </a:xfrm>
          <a:prstGeom prst="rect">
            <a:avLst/>
          </a:prstGeom>
          <a:solidFill>
            <a:srgbClr val="F36E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a_wide_paper_cut_collage_style_illustrative_s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1051560"/>
            <a:ext cx="5440680" cy="406908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594360" y="1078992"/>
            <a:ext cx="5074920" cy="960120"/>
          </a:xfrm>
          <a:prstGeom prst="roundRect">
            <a:avLst/>
          </a:prstGeom>
          <a:solidFill>
            <a:srgbClr val="F8F3E7"/>
          </a:solidFill>
          <a:ln w="12700">
            <a:solidFill>
              <a:srgbClr val="F36E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04672" y="1344168"/>
            <a:ext cx="4663440" cy="41148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000" b="1">
                <a:solidFill>
                  <a:srgbClr val="182638"/>
                </a:solidFill>
                <a:latin typeface="Arial"/>
              </a:rPr>
              <a:t>Porque somos culpables y miserables delante de Dios.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94360" y="2267712"/>
            <a:ext cx="5074920" cy="2743200"/>
          </a:xfrm>
          <a:prstGeom prst="roundRect">
            <a:avLst/>
          </a:prstGeom>
          <a:solidFill>
            <a:srgbClr val="1B3051"/>
          </a:solidFill>
          <a:ln w="12700">
            <a:solidFill>
              <a:srgbClr val="F6C2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04672" y="2542032"/>
            <a:ext cx="4663440" cy="2240280"/>
          </a:xfrm>
          <a:prstGeom prst="rect">
            <a:avLst/>
          </a:prstGeom>
          <a:noFill/>
        </p:spPr>
        <p:txBody>
          <a:bodyPr wrap="square" lIns="54864" tIns="27432" rIns="54864" bIns="27432">
            <a:normAutofit/>
          </a:bodyPr>
          <a:lstStyle/>
          <a:p>
            <a:pPr>
              <a:spcAft>
                <a:spcPts val="200"/>
              </a:spcAft>
            </a:pPr>
            <a:r>
              <a:rPr sz="1700">
                <a:solidFill>
                  <a:srgbClr val="FAFAF8"/>
                </a:solidFill>
                <a:latin typeface="Arial"/>
              </a:rPr>
              <a:t>El pecado nos hace culpables ante la justicia de Dios.</a:t>
            </a:r>
          </a:p>
          <a:p>
            <a:pPr>
              <a:spcAft>
                <a:spcPts val="200"/>
              </a:spcAft>
            </a:pPr>
            <a:r>
              <a:rPr sz="1700">
                <a:solidFill>
                  <a:srgbClr val="FAFAF8"/>
                </a:solidFill>
                <a:latin typeface="Arial"/>
              </a:rPr>
              <a:t>El pecado también nos deja miserables, esclavos y necesitados.</a:t>
            </a:r>
          </a:p>
          <a:p>
            <a:pPr>
              <a:spcAft>
                <a:spcPts val="200"/>
              </a:spcAft>
            </a:pPr>
            <a:r>
              <a:rPr sz="1700">
                <a:solidFill>
                  <a:srgbClr val="FAFAF8"/>
                </a:solidFill>
                <a:latin typeface="Arial"/>
              </a:rPr>
              <a:t>No solo hemos hecho mal; además estamos arruinados por dentro.</a:t>
            </a:r>
          </a:p>
          <a:p>
            <a:pPr>
              <a:spcAft>
                <a:spcPts val="200"/>
              </a:spcAft>
            </a:pPr>
            <a:r>
              <a:rPr sz="1700">
                <a:solidFill>
                  <a:srgbClr val="FAFAF8"/>
                </a:solidFill>
                <a:latin typeface="Arial"/>
              </a:rPr>
              <a:t>Por eso necesitamos misericordia y no solo consejos.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96112" y="5285232"/>
            <a:ext cx="4572000" cy="411480"/>
          </a:xfrm>
          <a:prstGeom prst="rect">
            <a:avLst/>
          </a:prstGeom>
          <a:solidFill>
            <a:srgbClr val="F6C2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115568" y="5376672"/>
            <a:ext cx="411480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400" b="1">
                <a:solidFill>
                  <a:srgbClr val="182638"/>
                </a:solidFill>
                <a:latin typeface="Arial"/>
              </a:rPr>
              <a:t>La misericordia mira al pecador como culpable y como miserable.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9184" y="6492240"/>
            <a:ext cx="594360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800" b="0">
                <a:solidFill>
                  <a:srgbClr val="DEE6EC"/>
                </a:solidFill>
                <a:latin typeface="Arial"/>
              </a:rPr>
              <a:t>Serie los atributos de Dios · La misericordia de Dios · 7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704320" y="6455664"/>
            <a:ext cx="18288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800" b="1">
                <a:solidFill>
                  <a:srgbClr val="F6C242"/>
                </a:solidFill>
                <a:latin typeface="Arial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73152"/>
            <a:ext cx="868680" cy="201168"/>
          </a:xfrm>
          <a:prstGeom prst="rect">
            <a:avLst/>
          </a:prstGeom>
          <a:solidFill>
            <a:srgbClr val="3BB7B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82296"/>
            <a:ext cx="77724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900" b="1">
                <a:solidFill>
                  <a:srgbClr val="182638"/>
                </a:solidFill>
                <a:latin typeface="Arial"/>
              </a:rPr>
              <a:t>ESENCIA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7472" y="201168"/>
            <a:ext cx="8412480" cy="47548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400" b="1">
                <a:solidFill>
                  <a:srgbClr val="FAFAF8"/>
                </a:solidFill>
                <a:latin typeface="Arial"/>
              </a:rPr>
              <a:t>DIOS ES RICO EN MISERICORDIA</a:t>
            </a:r>
          </a:p>
        </p:txBody>
      </p:sp>
      <p:sp>
        <p:nvSpPr>
          <p:cNvPr id="5" name="Rectangle 4"/>
          <p:cNvSpPr/>
          <p:nvPr/>
        </p:nvSpPr>
        <p:spPr>
          <a:xfrm>
            <a:off x="347472" y="612648"/>
            <a:ext cx="2377440" cy="27432"/>
          </a:xfrm>
          <a:prstGeom prst="rect">
            <a:avLst/>
          </a:prstGeom>
          <a:solidFill>
            <a:srgbClr val="3BB7B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713232" y="1143000"/>
            <a:ext cx="4389120" cy="502920"/>
          </a:xfrm>
          <a:prstGeom prst="roundRect">
            <a:avLst/>
          </a:prstGeom>
          <a:solidFill>
            <a:srgbClr val="F8F3E7"/>
          </a:solidFill>
          <a:ln w="12700">
            <a:solidFill>
              <a:srgbClr val="3BB7B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77824" y="1271016"/>
            <a:ext cx="4069080" cy="20116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800" b="1">
                <a:solidFill>
                  <a:srgbClr val="182638"/>
                </a:solidFill>
                <a:latin typeface="Arial"/>
              </a:rPr>
              <a:t>Efesios 2:4–5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13232" y="1828800"/>
            <a:ext cx="4389120" cy="2651760"/>
          </a:xfrm>
          <a:prstGeom prst="roundRect">
            <a:avLst/>
          </a:prstGeom>
          <a:solidFill>
            <a:srgbClr val="F8F3E7"/>
          </a:solidFill>
          <a:ln w="12700">
            <a:solidFill>
              <a:srgbClr val="3BB7B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96112" y="2057400"/>
            <a:ext cx="4005072" cy="1554480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2100" b="1">
                <a:solidFill>
                  <a:srgbClr val="182638"/>
                </a:solidFill>
                <a:latin typeface="Arial"/>
              </a:rPr>
              <a:t>“Pero Dios, que es rico en misericordia, por su gran amor con que nos amó, aun estando nosotros muertos en pecados, nos dio vida juntamente con Cristo...”</a:t>
            </a:r>
          </a:p>
        </p:txBody>
      </p:sp>
      <p:pic>
        <p:nvPicPr>
          <p:cNvPr id="10" name="Picture 9" descr="a_wide_richly_colored_paper_cut_cardstock_coll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2120" y="1024128"/>
            <a:ext cx="6080760" cy="420624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1005840" y="4800600"/>
            <a:ext cx="10058400" cy="566928"/>
          </a:xfrm>
          <a:prstGeom prst="roundRect">
            <a:avLst/>
          </a:prstGeom>
          <a:solidFill>
            <a:srgbClr val="1B3051"/>
          </a:solidFill>
          <a:ln w="12700">
            <a:solidFill>
              <a:srgbClr val="F6C2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243584" y="4965192"/>
            <a:ext cx="9555480" cy="219456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800" b="1">
                <a:solidFill>
                  <a:srgbClr val="FAFAF8"/>
                </a:solidFill>
                <a:latin typeface="Arial"/>
              </a:rPr>
              <a:t>No dice que Dios tiene un poco de misericordia. Dice que es “rico en misericordia”.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9184" y="6492240"/>
            <a:ext cx="594360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800" b="0">
                <a:solidFill>
                  <a:srgbClr val="DEE6EC"/>
                </a:solidFill>
                <a:latin typeface="Arial"/>
              </a:rPr>
              <a:t>Serie los atributos de Dios · La misericordia de Dios · 8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704320" y="6455664"/>
            <a:ext cx="18288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800" b="1">
                <a:solidFill>
                  <a:srgbClr val="F6C242"/>
                </a:solidFill>
                <a:latin typeface="Arial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73152"/>
            <a:ext cx="1508760" cy="201168"/>
          </a:xfrm>
          <a:prstGeom prst="rect">
            <a:avLst/>
          </a:prstGeom>
          <a:solidFill>
            <a:srgbClr val="81B5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82296"/>
            <a:ext cx="1417319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900" b="1">
                <a:solidFill>
                  <a:srgbClr val="182638"/>
                </a:solidFill>
                <a:latin typeface="Arial"/>
              </a:rPr>
              <a:t>HISTORIA BÍBLICA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7472" y="201168"/>
            <a:ext cx="8412480" cy="47548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2200" b="1">
                <a:solidFill>
                  <a:srgbClr val="FAFAF8"/>
                </a:solidFill>
                <a:latin typeface="Arial"/>
              </a:rPr>
              <a:t>LA MISERICORDIA DE DIOS EN LA HISTORIA BÍBLICA</a:t>
            </a:r>
          </a:p>
        </p:txBody>
      </p:sp>
      <p:sp>
        <p:nvSpPr>
          <p:cNvPr id="5" name="Rectangle 4"/>
          <p:cNvSpPr/>
          <p:nvPr/>
        </p:nvSpPr>
        <p:spPr>
          <a:xfrm>
            <a:off x="347472" y="612648"/>
            <a:ext cx="2377440" cy="27432"/>
          </a:xfrm>
          <a:prstGeom prst="rect">
            <a:avLst/>
          </a:prstGeom>
          <a:solidFill>
            <a:srgbClr val="81B5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685800" y="1188720"/>
            <a:ext cx="5074920" cy="1920240"/>
          </a:xfrm>
          <a:prstGeom prst="roundRect">
            <a:avLst/>
          </a:prstGeom>
          <a:solidFill>
            <a:srgbClr val="F8F3E7"/>
          </a:solidFill>
          <a:ln w="12700">
            <a:solidFill>
              <a:srgbClr val="81B5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50392" y="1353312"/>
            <a:ext cx="4663440" cy="29260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182638"/>
                </a:solidFill>
                <a:latin typeface="Arial"/>
              </a:rPr>
              <a:t>Israel en el desierto</a:t>
            </a:r>
          </a:p>
        </p:txBody>
      </p:sp>
      <p:sp>
        <p:nvSpPr>
          <p:cNvPr id="8" name="Rectangle 7"/>
          <p:cNvSpPr/>
          <p:nvPr/>
        </p:nvSpPr>
        <p:spPr>
          <a:xfrm>
            <a:off x="850392" y="1719072"/>
            <a:ext cx="1325880" cy="475488"/>
          </a:xfrm>
          <a:prstGeom prst="rect">
            <a:avLst/>
          </a:prstGeom>
          <a:solidFill>
            <a:srgbClr val="81B5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960120" y="1801368"/>
            <a:ext cx="1078992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200" b="1">
                <a:solidFill>
                  <a:srgbClr val="182638"/>
                </a:solidFill>
                <a:latin typeface="Arial"/>
              </a:rPr>
              <a:t>Éxodo 34 · Nehemías 9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0392" y="2194560"/>
            <a:ext cx="4572000" cy="65836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500" b="0">
                <a:solidFill>
                  <a:srgbClr val="182638"/>
                </a:solidFill>
                <a:latin typeface="Arial"/>
              </a:rPr>
              <a:t>Dios vio la rebelión de su pueblo y, aun así, fue paciente y perdonador.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172200" y="1188720"/>
            <a:ext cx="5074920" cy="1920240"/>
          </a:xfrm>
          <a:prstGeom prst="roundRect">
            <a:avLst/>
          </a:prstGeom>
          <a:solidFill>
            <a:srgbClr val="F8F3E7"/>
          </a:solidFill>
          <a:ln w="12700">
            <a:solidFill>
              <a:srgbClr val="81B5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336792" y="1353312"/>
            <a:ext cx="4663440" cy="29260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182638"/>
                </a:solidFill>
                <a:latin typeface="Arial"/>
              </a:rPr>
              <a:t>David después de su pecado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336792" y="1719072"/>
            <a:ext cx="1325880" cy="384048"/>
          </a:xfrm>
          <a:prstGeom prst="rect">
            <a:avLst/>
          </a:prstGeom>
          <a:solidFill>
            <a:srgbClr val="81B5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446520" y="1801368"/>
            <a:ext cx="1078992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200" b="1">
                <a:solidFill>
                  <a:srgbClr val="182638"/>
                </a:solidFill>
                <a:latin typeface="Arial"/>
              </a:rPr>
              <a:t>Salmo 51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36792" y="2194560"/>
            <a:ext cx="4572000" cy="65836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500" b="0">
                <a:solidFill>
                  <a:srgbClr val="182638"/>
                </a:solidFill>
                <a:latin typeface="Arial"/>
              </a:rPr>
              <a:t>David no apela a méritos; clama: “Ten piedad de mí...”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85800" y="3703320"/>
            <a:ext cx="5074920" cy="1920240"/>
          </a:xfrm>
          <a:prstGeom prst="roundRect">
            <a:avLst/>
          </a:prstGeom>
          <a:solidFill>
            <a:srgbClr val="F8F3E7"/>
          </a:solidFill>
          <a:ln w="12700">
            <a:solidFill>
              <a:srgbClr val="81B5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50392" y="3867911"/>
            <a:ext cx="4663440" cy="29260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182638"/>
                </a:solidFill>
                <a:latin typeface="Arial"/>
              </a:rPr>
              <a:t>Nínive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50392" y="4233672"/>
            <a:ext cx="1325880" cy="384048"/>
          </a:xfrm>
          <a:prstGeom prst="rect">
            <a:avLst/>
          </a:prstGeom>
          <a:solidFill>
            <a:srgbClr val="81B5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960120" y="4315968"/>
            <a:ext cx="1078992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200" b="1">
                <a:solidFill>
                  <a:srgbClr val="182638"/>
                </a:solidFill>
                <a:latin typeface="Arial"/>
              </a:rPr>
              <a:t>Jonás 3–4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50392" y="4709160"/>
            <a:ext cx="4572000" cy="65836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500" b="0">
                <a:solidFill>
                  <a:srgbClr val="182638"/>
                </a:solidFill>
                <a:latin typeface="Arial"/>
              </a:rPr>
              <a:t>Dios mostró compasión a una ciudad culpable cuando se humilló.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172200" y="3703320"/>
            <a:ext cx="5074920" cy="1920240"/>
          </a:xfrm>
          <a:prstGeom prst="roundRect">
            <a:avLst/>
          </a:prstGeom>
          <a:solidFill>
            <a:srgbClr val="F8F3E7"/>
          </a:solidFill>
          <a:ln w="12700">
            <a:solidFill>
              <a:srgbClr val="81B5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336792" y="3867911"/>
            <a:ext cx="4663440" cy="29260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800" b="1">
                <a:solidFill>
                  <a:srgbClr val="182638"/>
                </a:solidFill>
                <a:latin typeface="Arial"/>
              </a:rPr>
              <a:t>El hijo pródigo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336792" y="4233672"/>
            <a:ext cx="1325880" cy="384048"/>
          </a:xfrm>
          <a:prstGeom prst="rect">
            <a:avLst/>
          </a:prstGeom>
          <a:solidFill>
            <a:srgbClr val="81B5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6446520" y="4315968"/>
            <a:ext cx="1078992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sz="1200" b="1">
                <a:solidFill>
                  <a:srgbClr val="182638"/>
                </a:solidFill>
                <a:latin typeface="Arial"/>
              </a:rPr>
              <a:t>Lucas 15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336792" y="4709160"/>
            <a:ext cx="4572000" cy="658368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1500" b="0">
                <a:solidFill>
                  <a:srgbClr val="182638"/>
                </a:solidFill>
                <a:latin typeface="Arial"/>
              </a:rPr>
              <a:t>El padre recibe al hijo miserable, arrepentido y necesitado.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29184" y="6492240"/>
            <a:ext cx="594360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l">
              <a:spcAft>
                <a:spcPts val="0"/>
              </a:spcAft>
            </a:pPr>
            <a:r>
              <a:rPr sz="800" b="0">
                <a:solidFill>
                  <a:srgbClr val="DEE6EC"/>
                </a:solidFill>
                <a:latin typeface="Arial"/>
              </a:rPr>
              <a:t>Serie los atributos de Dios · La misericordia de Dios · 9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704320" y="6455664"/>
            <a:ext cx="182880" cy="164592"/>
          </a:xfrm>
          <a:prstGeom prst="rect">
            <a:avLst/>
          </a:prstGeom>
          <a:noFill/>
        </p:spPr>
        <p:txBody>
          <a:bodyPr wrap="square" lIns="45720" tIns="30480" rIns="45720" bIns="30480" anchor="t">
            <a:normAutofit/>
          </a:bodyPr>
          <a:lstStyle/>
          <a:p>
            <a:pPr algn="r">
              <a:spcAft>
                <a:spcPts val="0"/>
              </a:spcAft>
            </a:pPr>
            <a:r>
              <a:rPr sz="800" b="1">
                <a:solidFill>
                  <a:srgbClr val="F6C242"/>
                </a:solidFill>
                <a:latin typeface="Arial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1772</Words>
  <Application>Microsoft Office PowerPoint</Application>
  <PresentationFormat>Panorámica</PresentationFormat>
  <Paragraphs>252</Paragraphs>
  <Slides>22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jose luis avenda�o mendez</cp:lastModifiedBy>
  <cp:revision>1</cp:revision>
  <dcterms:created xsi:type="dcterms:W3CDTF">2013-01-27T09:14:16Z</dcterms:created>
  <dcterms:modified xsi:type="dcterms:W3CDTF">2026-08-23T02:32:40Z</dcterms:modified>
  <cp:category/>
</cp:coreProperties>
</file>